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75" r:id="rId2"/>
    <p:sldId id="292" r:id="rId3"/>
    <p:sldId id="293" r:id="rId4"/>
    <p:sldId id="299" r:id="rId5"/>
    <p:sldId id="294" r:id="rId6"/>
    <p:sldId id="298" r:id="rId7"/>
    <p:sldId id="295" r:id="rId8"/>
    <p:sldId id="296" r:id="rId9"/>
    <p:sldId id="297" r:id="rId10"/>
    <p:sldId id="300" r:id="rId11"/>
    <p:sldId id="305" r:id="rId12"/>
    <p:sldId id="301" r:id="rId13"/>
    <p:sldId id="303" r:id="rId14"/>
    <p:sldId id="304" r:id="rId15"/>
    <p:sldId id="311"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87878"/>
    <a:srgbClr val="FFD966"/>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5109" autoAdjust="0"/>
  </p:normalViewPr>
  <p:slideViewPr>
    <p:cSldViewPr>
      <p:cViewPr varScale="1">
        <p:scale>
          <a:sx n="57" d="100"/>
          <a:sy n="57" d="100"/>
        </p:scale>
        <p:origin x="153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86937-7D3D-4C2B-97B7-6534197FCA33}" type="datetimeFigureOut">
              <a:rPr lang="de-AT" smtClean="0"/>
              <a:t>09.08.2019</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59F4-E9BF-48A2-9FD8-B661C1D80BC9}" type="slidenum">
              <a:rPr lang="de-AT" smtClean="0"/>
              <a:t>‹Nr.›</a:t>
            </a:fld>
            <a:endParaRPr lang="de-AT" dirty="0"/>
          </a:p>
        </p:txBody>
      </p:sp>
    </p:spTree>
    <p:extLst>
      <p:ext uri="{BB962C8B-B14F-4D97-AF65-F5344CB8AC3E}">
        <p14:creationId xmlns:p14="http://schemas.microsoft.com/office/powerpoint/2010/main" val="2213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BCBD-4161-489E-85B0-276E88E0F5F7}" type="datetimeFigureOut">
              <a:rPr lang="de-AT" smtClean="0"/>
              <a:t>09.08.2019</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Edit text master format</a:t>
            </a:r>
          </a:p>
          <a:p>
            <a:pPr lvl="1"/>
            <a:r>
              <a:rPr lang="de-DE"/>
              <a:t>Second level</a:t>
            </a:r>
          </a:p>
          <a:p>
            <a:pPr lvl="2"/>
            <a:r>
              <a:rPr lang="de-DE"/>
              <a:t>Third level</a:t>
            </a:r>
          </a:p>
          <a:p>
            <a:pPr lvl="3"/>
            <a:r>
              <a:rPr lang="de-DE"/>
              <a:t>Fourth level</a:t>
            </a:r>
          </a:p>
          <a:p>
            <a:pPr lvl="4"/>
            <a:r>
              <a:rPr lang="de-DE"/>
              <a:t>Fifth level</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937D2-6117-4881-B88D-D373CF5AE833}" type="slidenum">
              <a:rPr lang="de-AT" smtClean="0"/>
              <a:t>‹Nr.›</a:t>
            </a:fld>
            <a:endParaRPr lang="de-AT" dirty="0"/>
          </a:p>
        </p:txBody>
      </p:sp>
    </p:spTree>
    <p:extLst>
      <p:ext uri="{BB962C8B-B14F-4D97-AF65-F5344CB8AC3E}">
        <p14:creationId xmlns:p14="http://schemas.microsoft.com/office/powerpoint/2010/main" val="42751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utruckplatooning.com/default.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Images:</a:t>
            </a:r>
            <a:r>
              <a:rPr lang="de-AT" b="1" baseline="0" dirty="0"/>
              <a:t> </a:t>
            </a:r>
            <a:r>
              <a:rPr lang="de-AT" sz="1200" kern="1200" dirty="0">
                <a:solidFill>
                  <a:schemeClr val="tx1"/>
                </a:solidFill>
                <a:effectLst/>
                <a:latin typeface="+mn-lt"/>
                <a:ea typeface="+mn-ea"/>
                <a:cs typeface="+mn-cs"/>
              </a:rPr>
              <a:t>YellowFox (2013)</a:t>
            </a:r>
            <a:r>
              <a:rPr lang="de-AT" sz="1200" kern="1200" baseline="0" dirty="0">
                <a:solidFill>
                  <a:schemeClr val="tx1"/>
                </a:solidFill>
                <a:effectLst/>
                <a:latin typeface="+mn-lt"/>
                <a:ea typeface="+mn-ea"/>
                <a:cs typeface="+mn-cs"/>
              </a:rPr>
              <a:t> online; Siemens (2015) online; Daimler Trucks (2015) online; </a:t>
            </a:r>
            <a:r>
              <a:rPr lang="de-AT" sz="1200" kern="1200" dirty="0">
                <a:solidFill>
                  <a:schemeClr val="tx1"/>
                </a:solidFill>
                <a:effectLst/>
                <a:latin typeface="+mn-lt"/>
                <a:ea typeface="+mn-ea"/>
                <a:cs typeface="+mn-cs"/>
              </a:rPr>
              <a:t>Scania (2016)</a:t>
            </a:r>
            <a:r>
              <a:rPr lang="de-AT" sz="1200" kern="1200" baseline="0" dirty="0">
                <a:solidFill>
                  <a:schemeClr val="tx1"/>
                </a:solidFill>
                <a:effectLst/>
                <a:latin typeface="+mn-lt"/>
                <a:ea typeface="+mn-ea"/>
                <a:cs typeface="+mn-cs"/>
              </a:rPr>
              <a:t> online; Tecosol (2012)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375111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 large number of sensors record traffic and </a:t>
            </a:r>
            <a:r>
              <a:rPr lang="de-AT" dirty="0" err="1"/>
              <a:t>environment</a:t>
            </a:r>
            <a:r>
              <a:rPr lang="de-AT" dirty="0"/>
              <a:t> </a:t>
            </a:r>
            <a:r>
              <a:rPr lang="de-AT" dirty="0" err="1"/>
              <a:t>data</a:t>
            </a:r>
            <a:r>
              <a:rPr lang="de-AT" dirty="0"/>
              <a:t> along motorways and expressways. On the one hand, they </a:t>
            </a:r>
            <a:r>
              <a:rPr lang="de-AT" dirty="0" err="1"/>
              <a:t>detect</a:t>
            </a:r>
            <a:r>
              <a:rPr lang="de-AT" dirty="0"/>
              <a:t> </a:t>
            </a:r>
            <a:r>
              <a:rPr lang="de-AT" dirty="0" err="1"/>
              <a:t>traffic</a:t>
            </a:r>
            <a:r>
              <a:rPr lang="de-AT" dirty="0"/>
              <a:t> </a:t>
            </a:r>
            <a:r>
              <a:rPr lang="de-AT" dirty="0" err="1"/>
              <a:t>volume</a:t>
            </a:r>
            <a:r>
              <a:rPr lang="de-AT" dirty="0"/>
              <a:t> and speeds, and on the other </a:t>
            </a:r>
            <a:r>
              <a:rPr lang="de-AT" dirty="0" err="1"/>
              <a:t>hand</a:t>
            </a:r>
            <a:r>
              <a:rPr lang="de-AT" dirty="0"/>
              <a:t> </a:t>
            </a:r>
            <a:r>
              <a:rPr lang="de-AT" dirty="0" err="1"/>
              <a:t>weather-related</a:t>
            </a:r>
            <a:r>
              <a:rPr lang="de-AT" dirty="0"/>
              <a:t> hazards such </a:t>
            </a:r>
            <a:r>
              <a:rPr lang="de-AT" dirty="0" err="1"/>
              <a:t>as</a:t>
            </a:r>
            <a:r>
              <a:rPr lang="de-AT" dirty="0"/>
              <a:t> </a:t>
            </a:r>
            <a:r>
              <a:rPr lang="de-AT" dirty="0" err="1"/>
              <a:t>wet</a:t>
            </a:r>
            <a:r>
              <a:rPr lang="de-AT" dirty="0"/>
              <a:t> </a:t>
            </a:r>
            <a:r>
              <a:rPr lang="de-AT" dirty="0" err="1"/>
              <a:t>road</a:t>
            </a:r>
            <a:r>
              <a:rPr lang="de-AT" dirty="0"/>
              <a:t> </a:t>
            </a:r>
            <a:r>
              <a:rPr lang="de-AT" dirty="0" err="1"/>
              <a:t>conditions</a:t>
            </a:r>
            <a:r>
              <a:rPr lang="de-AT" dirty="0"/>
              <a:t> or visual impairments. Depending on the measured data, different speed restrictions or warnings are automatically switched to </a:t>
            </a:r>
            <a:r>
              <a:rPr lang="de-AT" dirty="0" err="1"/>
              <a:t>the</a:t>
            </a:r>
            <a:r>
              <a:rPr lang="de-AT" dirty="0"/>
              <a:t> </a:t>
            </a:r>
            <a:r>
              <a:rPr lang="de-AT" dirty="0" err="1"/>
              <a:t>traffic</a:t>
            </a:r>
            <a:r>
              <a:rPr lang="de-AT" dirty="0"/>
              <a:t> </a:t>
            </a:r>
            <a:r>
              <a:rPr lang="de-AT" dirty="0" err="1"/>
              <a:t>control</a:t>
            </a:r>
            <a:r>
              <a:rPr lang="de-AT" dirty="0"/>
              <a:t> </a:t>
            </a:r>
            <a:r>
              <a:rPr lang="de-AT" dirty="0" err="1"/>
              <a:t>system</a:t>
            </a:r>
            <a:r>
              <a:rPr lang="de-AT" dirty="0"/>
              <a:t>.</a:t>
            </a:r>
          </a:p>
          <a:p>
            <a:endParaRPr lang="de-AT" dirty="0"/>
          </a:p>
          <a:p>
            <a:r>
              <a:rPr lang="de-AT" dirty="0"/>
              <a:t>Much, however, is taken over by the operators. They work around the clock in the nine regional traffic management centres throughout Austria and have an overview of the ASFINAG network. In the event of events such as accidents or breakdowns, they can manually switch speed limits and warnings.</a:t>
            </a:r>
          </a:p>
          <a:p>
            <a:endParaRPr lang="de-AT" dirty="0"/>
          </a:p>
          <a:p>
            <a:r>
              <a:rPr lang="de-AT" b="1" dirty="0"/>
              <a:t>There are two types of VBA:</a:t>
            </a:r>
          </a:p>
          <a:p>
            <a:r>
              <a:rPr lang="de-AT" b="1" dirty="0"/>
              <a:t>Route control systems</a:t>
            </a:r>
            <a:r>
              <a:rPr lang="de-AT" dirty="0"/>
              <a:t> inform the road network about sudden events (e.g. accidents or snow) and harmonise speeds on the basis of the prevailing conditions (traffic volume, congestion and much more).</a:t>
            </a:r>
          </a:p>
          <a:p>
            <a:r>
              <a:rPr lang="de-AT" dirty="0"/>
              <a:t>In the event of an incident,</a:t>
            </a:r>
            <a:r>
              <a:rPr lang="de-AT" b="1" dirty="0"/>
              <a:t> network control systems</a:t>
            </a:r>
            <a:r>
              <a:rPr lang="de-AT" dirty="0"/>
              <a:t> can propose an alternative route directly along the motorway to the overhead signposts or divert traffic to them.</a:t>
            </a:r>
          </a:p>
          <a:p>
            <a:endParaRPr lang="de-AT" dirty="0"/>
          </a:p>
          <a:p>
            <a:r>
              <a:rPr lang="de-AT" dirty="0"/>
              <a:t>Sources: </a:t>
            </a:r>
            <a:r>
              <a:rPr lang="de-AT" dirty="0" err="1"/>
              <a:t>Asfinag</a:t>
            </a:r>
            <a:r>
              <a:rPr lang="de-AT" dirty="0"/>
              <a:t> (2017a),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11</a:t>
            </a:fld>
            <a:endParaRPr lang="de-AT" dirty="0"/>
          </a:p>
        </p:txBody>
      </p:sp>
    </p:spTree>
    <p:extLst>
      <p:ext uri="{BB962C8B-B14F-4D97-AF65-F5344CB8AC3E}">
        <p14:creationId xmlns:p14="http://schemas.microsoft.com/office/powerpoint/2010/main" val="337787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Truck Parking Information supports professional </a:t>
            </a:r>
            <a:r>
              <a:rPr lang="de-AT" dirty="0" err="1"/>
              <a:t>drivers</a:t>
            </a:r>
            <a:r>
              <a:rPr lang="de-AT" dirty="0"/>
              <a:t> </a:t>
            </a:r>
            <a:r>
              <a:rPr lang="de-AT" dirty="0" err="1"/>
              <a:t>when</a:t>
            </a:r>
            <a:r>
              <a:rPr lang="de-AT" dirty="0"/>
              <a:t> </a:t>
            </a:r>
            <a:r>
              <a:rPr lang="de-AT" dirty="0" err="1"/>
              <a:t>looking</a:t>
            </a:r>
            <a:r>
              <a:rPr lang="de-AT" dirty="0"/>
              <a:t> for free parking spaces. With the ASFINAG App "Unterwegs" (Engl. "on </a:t>
            </a:r>
            <a:r>
              <a:rPr lang="de-AT" dirty="0" err="1"/>
              <a:t>the</a:t>
            </a:r>
            <a:r>
              <a:rPr lang="de-AT" dirty="0"/>
              <a:t> </a:t>
            </a:r>
            <a:r>
              <a:rPr lang="de-AT" dirty="0" err="1"/>
              <a:t>road</a:t>
            </a:r>
            <a:r>
              <a:rPr lang="de-AT" dirty="0"/>
              <a:t>“) </a:t>
            </a:r>
            <a:r>
              <a:rPr lang="de-AT" dirty="0" err="1"/>
              <a:t>these</a:t>
            </a:r>
            <a:r>
              <a:rPr lang="de-AT" dirty="0"/>
              <a:t> parking spaces can also be </a:t>
            </a:r>
            <a:r>
              <a:rPr lang="de-AT" dirty="0" err="1"/>
              <a:t>viewed</a:t>
            </a:r>
            <a:r>
              <a:rPr lang="de-AT" dirty="0"/>
              <a:t> on mobile </a:t>
            </a:r>
            <a:r>
              <a:rPr lang="de-AT" dirty="0" err="1"/>
              <a:t>phones</a:t>
            </a:r>
            <a:r>
              <a:rPr lang="de-AT" dirty="0"/>
              <a:t>.</a:t>
            </a:r>
          </a:p>
          <a:p>
            <a:r>
              <a:rPr lang="de-AT" dirty="0" err="1"/>
              <a:t>Occupancy</a:t>
            </a:r>
            <a:r>
              <a:rPr lang="de-AT" dirty="0"/>
              <a:t> </a:t>
            </a:r>
            <a:r>
              <a:rPr lang="de-AT" dirty="0" err="1"/>
              <a:t>of</a:t>
            </a:r>
            <a:r>
              <a:rPr lang="de-AT" dirty="0"/>
              <a:t> truck parking spaces is constantly </a:t>
            </a:r>
            <a:r>
              <a:rPr lang="de-AT" dirty="0" err="1"/>
              <a:t>monitored</a:t>
            </a:r>
            <a:r>
              <a:rPr lang="de-AT" dirty="0"/>
              <a:t> and </a:t>
            </a:r>
            <a:r>
              <a:rPr lang="de-AT" dirty="0" err="1"/>
              <a:t>kept</a:t>
            </a:r>
            <a:r>
              <a:rPr lang="de-AT" dirty="0"/>
              <a:t> </a:t>
            </a:r>
            <a:r>
              <a:rPr lang="de-AT" dirty="0" err="1"/>
              <a:t>up</a:t>
            </a:r>
            <a:r>
              <a:rPr lang="de-AT" dirty="0"/>
              <a:t> </a:t>
            </a:r>
            <a:r>
              <a:rPr lang="de-AT" dirty="0" err="1"/>
              <a:t>to</a:t>
            </a:r>
            <a:r>
              <a:rPr lang="de-AT" dirty="0"/>
              <a:t> date </a:t>
            </a:r>
            <a:r>
              <a:rPr lang="de-AT" dirty="0" err="1"/>
              <a:t>by</a:t>
            </a:r>
            <a:r>
              <a:rPr lang="de-AT" dirty="0"/>
              <a:t> </a:t>
            </a:r>
            <a:r>
              <a:rPr lang="de-AT" dirty="0" err="1"/>
              <a:t>employees</a:t>
            </a:r>
            <a:r>
              <a:rPr lang="de-AT" dirty="0"/>
              <a:t> </a:t>
            </a:r>
            <a:r>
              <a:rPr lang="de-AT" dirty="0" err="1"/>
              <a:t>of</a:t>
            </a:r>
            <a:r>
              <a:rPr lang="de-AT" dirty="0"/>
              <a:t> regional traffic </a:t>
            </a:r>
            <a:r>
              <a:rPr lang="de-AT" dirty="0" err="1"/>
              <a:t>management</a:t>
            </a:r>
            <a:r>
              <a:rPr lang="de-AT" dirty="0"/>
              <a:t> </a:t>
            </a:r>
            <a:r>
              <a:rPr lang="de-AT" dirty="0" err="1"/>
              <a:t>centres</a:t>
            </a:r>
            <a:r>
              <a:rPr lang="de-AT" dirty="0"/>
              <a:t>. The display on the route is on overhead signposts or alternate text displays. If such signs are not available on a </a:t>
            </a:r>
            <a:r>
              <a:rPr lang="de-AT" dirty="0" err="1"/>
              <a:t>motorway</a:t>
            </a:r>
            <a:r>
              <a:rPr lang="de-AT" dirty="0"/>
              <a:t> </a:t>
            </a:r>
            <a:r>
              <a:rPr lang="de-AT" dirty="0" err="1"/>
              <a:t>section</a:t>
            </a:r>
            <a:r>
              <a:rPr lang="de-AT" dirty="0"/>
              <a:t>, </a:t>
            </a:r>
            <a:r>
              <a:rPr lang="de-AT" dirty="0" err="1"/>
              <a:t>put</a:t>
            </a:r>
            <a:r>
              <a:rPr lang="de-AT" dirty="0"/>
              <a:t> </a:t>
            </a:r>
            <a:r>
              <a:rPr lang="de-AT" dirty="0" err="1"/>
              <a:t>up</a:t>
            </a:r>
            <a:r>
              <a:rPr lang="de-AT" dirty="0"/>
              <a:t> </a:t>
            </a:r>
            <a:r>
              <a:rPr lang="de-AT" dirty="0" err="1"/>
              <a:t>signs</a:t>
            </a:r>
            <a:r>
              <a:rPr lang="de-AT" dirty="0"/>
              <a:t> pass on status </a:t>
            </a:r>
            <a:r>
              <a:rPr lang="de-AT" dirty="0" err="1"/>
              <a:t>indications</a:t>
            </a:r>
            <a:r>
              <a:rPr lang="de-AT" dirty="0"/>
              <a:t> </a:t>
            </a:r>
            <a:r>
              <a:rPr lang="de-AT" dirty="0" err="1"/>
              <a:t>to</a:t>
            </a:r>
            <a:r>
              <a:rPr lang="de-AT" dirty="0"/>
              <a:t> truck drivers. In addition, ASFINAG's online webcams support </a:t>
            </a:r>
            <a:r>
              <a:rPr lang="de-AT" dirty="0" err="1"/>
              <a:t>parking</a:t>
            </a:r>
            <a:r>
              <a:rPr lang="de-AT" dirty="0"/>
              <a:t> </a:t>
            </a:r>
            <a:r>
              <a:rPr lang="de-AT" dirty="0" err="1"/>
              <a:t>space</a:t>
            </a:r>
            <a:r>
              <a:rPr lang="de-AT" dirty="0"/>
              <a:t> </a:t>
            </a:r>
            <a:r>
              <a:rPr lang="de-AT" dirty="0" err="1"/>
              <a:t>search</a:t>
            </a:r>
            <a:r>
              <a:rPr lang="de-AT" dirty="0"/>
              <a:t>. These webcams can be viewed via the ASFINAG homepage, the traffic information service and the ASFINAG "Unterwegs" app, for </a:t>
            </a:r>
            <a:r>
              <a:rPr lang="de-AT" dirty="0" err="1"/>
              <a:t>example</a:t>
            </a:r>
            <a:r>
              <a:rPr lang="de-AT" dirty="0"/>
              <a:t>, so that the available truck parking spaces can be found easily.</a:t>
            </a:r>
          </a:p>
          <a:p>
            <a:endParaRPr lang="de-AT" dirty="0"/>
          </a:p>
          <a:p>
            <a:r>
              <a:rPr lang="de-AT" dirty="0"/>
              <a:t> Source: </a:t>
            </a:r>
            <a:r>
              <a:rPr lang="de-AT" dirty="0" err="1"/>
              <a:t>Asfinag</a:t>
            </a:r>
            <a:r>
              <a:rPr lang="de-AT" dirty="0"/>
              <a:t> (2017b):</a:t>
            </a:r>
          </a:p>
        </p:txBody>
      </p:sp>
      <p:sp>
        <p:nvSpPr>
          <p:cNvPr id="4" name="Foliennummernplatzhalter 3"/>
          <p:cNvSpPr>
            <a:spLocks noGrp="1"/>
          </p:cNvSpPr>
          <p:nvPr>
            <p:ph type="sldNum" sz="quarter" idx="10"/>
          </p:nvPr>
        </p:nvSpPr>
        <p:spPr/>
        <p:txBody>
          <a:bodyPr/>
          <a:lstStyle/>
          <a:p>
            <a:fld id="{CA9937D2-6117-4881-B88D-D373CF5AE833}" type="slidenum">
              <a:rPr lang="de-AT" smtClean="0"/>
              <a:t>12</a:t>
            </a:fld>
            <a:endParaRPr lang="de-AT" dirty="0"/>
          </a:p>
        </p:txBody>
      </p:sp>
    </p:spTree>
    <p:extLst>
      <p:ext uri="{BB962C8B-B14F-4D97-AF65-F5344CB8AC3E}">
        <p14:creationId xmlns:p14="http://schemas.microsoft.com/office/powerpoint/2010/main" val="399326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CA9937D2-6117-4881-B88D-D373CF5AE833}" type="slidenum">
              <a:rPr lang="de-AT" smtClean="0"/>
              <a:t>15</a:t>
            </a:fld>
            <a:endParaRPr lang="de-AT" dirty="0"/>
          </a:p>
        </p:txBody>
      </p:sp>
    </p:spTree>
    <p:extLst>
      <p:ext uri="{BB962C8B-B14F-4D97-AF65-F5344CB8AC3E}">
        <p14:creationId xmlns:p14="http://schemas.microsoft.com/office/powerpoint/2010/main" val="427176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The concept of </a:t>
            </a:r>
            <a:r>
              <a:rPr lang="de-AT" b="0" dirty="0" err="1"/>
              <a:t>the</a:t>
            </a:r>
            <a:r>
              <a:rPr lang="de-AT" b="0" dirty="0"/>
              <a:t> self-driving truck is </a:t>
            </a:r>
            <a:r>
              <a:rPr lang="de-AT" b="0" dirty="0" err="1"/>
              <a:t>based</a:t>
            </a:r>
            <a:r>
              <a:rPr lang="de-AT" b="0" dirty="0"/>
              <a:t> on </a:t>
            </a:r>
            <a:r>
              <a:rPr lang="de-AT" b="0" dirty="0" err="1"/>
              <a:t>the</a:t>
            </a:r>
            <a:r>
              <a:rPr lang="de-AT" b="0" dirty="0"/>
              <a:t> autopilot in the aircraft. When the function </a:t>
            </a:r>
            <a:r>
              <a:rPr lang="de-AT" b="0" dirty="0" err="1"/>
              <a:t>is</a:t>
            </a:r>
            <a:r>
              <a:rPr lang="de-AT" b="0" dirty="0"/>
              <a:t> </a:t>
            </a:r>
            <a:r>
              <a:rPr lang="de-AT" b="0" dirty="0" err="1"/>
              <a:t>activated</a:t>
            </a:r>
            <a:r>
              <a:rPr lang="de-AT" b="0" dirty="0"/>
              <a:t> the lane, vehicle distance and speed are automatically determined and maintained using various systems (radar sensors, stereo cameras, assistance systems or distance controllers). However, the new concept does not </a:t>
            </a:r>
            <a:r>
              <a:rPr lang="de-AT" b="0" dirty="0" err="1"/>
              <a:t>replace</a:t>
            </a:r>
            <a:r>
              <a:rPr lang="de-AT" b="0" dirty="0"/>
              <a:t> </a:t>
            </a:r>
            <a:r>
              <a:rPr lang="de-AT" b="0" dirty="0" err="1"/>
              <a:t>drivers</a:t>
            </a:r>
            <a:r>
              <a:rPr lang="de-AT" b="0" dirty="0"/>
              <a:t> in road freight transport. Rather, they still have control over the vehicle and can decide individually when </a:t>
            </a:r>
            <a:r>
              <a:rPr lang="de-AT" b="0" dirty="0" err="1"/>
              <a:t>the</a:t>
            </a:r>
            <a:r>
              <a:rPr lang="de-AT" b="0" dirty="0"/>
              <a:t> self-driving system is to be switched on or off. Especially in situations that are no longer controllable by the autopilot (e.g. thunderstorms or narrow </a:t>
            </a:r>
            <a:r>
              <a:rPr lang="de-AT" b="0" dirty="0" err="1"/>
              <a:t>loading</a:t>
            </a:r>
            <a:r>
              <a:rPr lang="de-AT" b="0" dirty="0"/>
              <a:t> and unloading areas), the responsibility is again transferred to the driver. If the driver does not react (even after repeated signalling) for whatever reason, braking is automatically initiated for safety reasons.</a:t>
            </a:r>
          </a:p>
          <a:p>
            <a:endParaRPr lang="de-AT" b="1" dirty="0"/>
          </a:p>
          <a:p>
            <a:r>
              <a:rPr lang="de-AT" b="1" dirty="0"/>
              <a:t>Content: </a:t>
            </a:r>
            <a:r>
              <a:rPr lang="de-AT" dirty="0"/>
              <a:t>Cf. APA (2015) online; Cf. </a:t>
            </a:r>
            <a:r>
              <a:rPr lang="de-AT" dirty="0" err="1"/>
              <a:t>Postinett</a:t>
            </a:r>
            <a:r>
              <a:rPr lang="de-AT" dirty="0"/>
              <a:t> (2015) online; Cf. AFP (2015) online; Cf. APA/DPA (2015) online;</a:t>
            </a:r>
            <a:r>
              <a:rPr lang="de-AT" baseline="0" dirty="0"/>
              <a:t> </a:t>
            </a:r>
            <a:r>
              <a:rPr lang="de-AT" dirty="0"/>
              <a:t> Cf. Verkehrsrundschau (2015) 2:16-10:04 min.; Cf. DPA (2015) online.</a:t>
            </a:r>
          </a:p>
          <a:p>
            <a:r>
              <a:rPr lang="de-AT" b="1" dirty="0"/>
              <a:t>Image: </a:t>
            </a:r>
            <a:r>
              <a:rPr lang="de-AT" sz="1200" kern="1200" baseline="0" dirty="0">
                <a:solidFill>
                  <a:schemeClr val="tx1"/>
                </a:solidFill>
                <a:effectLst/>
                <a:latin typeface="+mn-lt"/>
                <a:ea typeface="+mn-ea"/>
                <a:cs typeface="+mn-cs"/>
              </a:rPr>
              <a:t>Daimler Trucks (2015)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3</a:t>
            </a:fld>
            <a:endParaRPr lang="de-AT" dirty="0"/>
          </a:p>
        </p:txBody>
      </p:sp>
    </p:spTree>
    <p:extLst>
      <p:ext uri="{BB962C8B-B14F-4D97-AF65-F5344CB8AC3E}">
        <p14:creationId xmlns:p14="http://schemas.microsoft.com/office/powerpoint/2010/main" val="288776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Which</a:t>
            </a:r>
            <a:r>
              <a:rPr lang="de-AT" dirty="0"/>
              <a:t> </a:t>
            </a:r>
            <a:r>
              <a:rPr lang="de-AT" dirty="0" err="1"/>
              <a:t>tasks</a:t>
            </a:r>
            <a:r>
              <a:rPr lang="de-AT" dirty="0"/>
              <a:t> will</a:t>
            </a:r>
            <a:r>
              <a:rPr lang="de-AT" baseline="0" dirty="0"/>
              <a:t> </a:t>
            </a:r>
            <a:r>
              <a:rPr lang="de-AT" baseline="0" dirty="0" err="1"/>
              <a:t>truck</a:t>
            </a:r>
            <a:r>
              <a:rPr lang="de-AT" baseline="0" dirty="0"/>
              <a:t> </a:t>
            </a:r>
            <a:r>
              <a:rPr lang="de-AT" baseline="0" dirty="0" err="1"/>
              <a:t>drivers</a:t>
            </a:r>
            <a:r>
              <a:rPr lang="de-AT" dirty="0"/>
              <a:t> take on in the </a:t>
            </a:r>
            <a:r>
              <a:rPr lang="de-AT" baseline="0" dirty="0"/>
              <a:t>future?</a:t>
            </a:r>
          </a:p>
          <a:p>
            <a:r>
              <a:rPr lang="de-AT" dirty="0"/>
              <a:t>The </a:t>
            </a:r>
            <a:r>
              <a:rPr lang="de-AT" dirty="0" err="1"/>
              <a:t>driver</a:t>
            </a:r>
            <a:r>
              <a:rPr lang="de-AT" dirty="0"/>
              <a:t> rests in the driver's seat or does other work: He/she makes telephone calls to customers, revises the route plan on the tablet,</a:t>
            </a:r>
            <a:r>
              <a:rPr lang="de-AT" baseline="0" dirty="0"/>
              <a:t> books </a:t>
            </a:r>
            <a:r>
              <a:rPr lang="de-AT" dirty="0"/>
              <a:t>a parking space or takes care of correspondence. The boundaries </a:t>
            </a:r>
            <a:r>
              <a:rPr lang="de-AT" dirty="0" err="1"/>
              <a:t>between</a:t>
            </a:r>
            <a:r>
              <a:rPr lang="de-AT" dirty="0"/>
              <a:t> </a:t>
            </a:r>
            <a:r>
              <a:rPr lang="de-AT" dirty="0" err="1"/>
              <a:t>driving</a:t>
            </a:r>
            <a:r>
              <a:rPr lang="de-AT" dirty="0"/>
              <a:t> and </a:t>
            </a:r>
            <a:r>
              <a:rPr lang="de-AT" dirty="0" err="1"/>
              <a:t>dispatching</a:t>
            </a:r>
            <a:r>
              <a:rPr lang="de-AT" dirty="0"/>
              <a:t> </a:t>
            </a:r>
            <a:r>
              <a:rPr lang="de-AT" dirty="0" err="1"/>
              <a:t>may</a:t>
            </a:r>
            <a:r>
              <a:rPr lang="de-AT" dirty="0"/>
              <a:t> </a:t>
            </a:r>
            <a:r>
              <a:rPr lang="de-AT" dirty="0" err="1"/>
              <a:t>blur</a:t>
            </a:r>
            <a:r>
              <a:rPr lang="de-AT" dirty="0"/>
              <a:t>. This </a:t>
            </a:r>
            <a:r>
              <a:rPr lang="de-AT" dirty="0" err="1"/>
              <a:t>could</a:t>
            </a:r>
            <a:r>
              <a:rPr lang="de-AT" dirty="0"/>
              <a:t> stand for an </a:t>
            </a:r>
            <a:r>
              <a:rPr lang="de-AT" dirty="0" err="1"/>
              <a:t>upgraded</a:t>
            </a:r>
            <a:r>
              <a:rPr lang="de-AT" dirty="0"/>
              <a:t> </a:t>
            </a:r>
            <a:r>
              <a:rPr lang="de-AT" dirty="0" err="1"/>
              <a:t>job</a:t>
            </a:r>
            <a:r>
              <a:rPr lang="de-AT" dirty="0"/>
              <a:t> </a:t>
            </a:r>
            <a:r>
              <a:rPr lang="de-AT" dirty="0" err="1"/>
              <a:t>profile</a:t>
            </a:r>
            <a:r>
              <a:rPr lang="de-AT" dirty="0"/>
              <a:t>, further training and additional qualifications.</a:t>
            </a:r>
          </a:p>
          <a:p>
            <a:r>
              <a:rPr lang="de-AT" dirty="0"/>
              <a:t>In principle, the focus is on relieving the burden on </a:t>
            </a:r>
            <a:r>
              <a:rPr lang="de-AT" dirty="0" err="1"/>
              <a:t>drivers</a:t>
            </a:r>
            <a:r>
              <a:rPr lang="de-AT" dirty="0"/>
              <a:t> and on accident safety. Saving jobs is not primarily intended. Nevertheless, this </a:t>
            </a:r>
            <a:r>
              <a:rPr lang="de-AT" dirty="0" err="1"/>
              <a:t>could</a:t>
            </a:r>
            <a:r>
              <a:rPr lang="de-AT" dirty="0"/>
              <a:t> </a:t>
            </a:r>
            <a:r>
              <a:rPr lang="de-AT" dirty="0" err="1"/>
              <a:t>lead</a:t>
            </a:r>
            <a:r>
              <a:rPr lang="de-AT" dirty="0"/>
              <a:t> </a:t>
            </a:r>
            <a:r>
              <a:rPr lang="de-AT" dirty="0" err="1"/>
              <a:t>to</a:t>
            </a:r>
            <a:r>
              <a:rPr lang="de-AT" dirty="0"/>
              <a:t> different driving and resting time </a:t>
            </a:r>
            <a:r>
              <a:rPr lang="de-AT" dirty="0" err="1"/>
              <a:t>models</a:t>
            </a:r>
            <a:r>
              <a:rPr lang="de-AT" dirty="0"/>
              <a:t> if necessary.</a:t>
            </a:r>
          </a:p>
          <a:p>
            <a:endParaRPr lang="de-AT" dirty="0"/>
          </a:p>
          <a:p>
            <a:r>
              <a:rPr lang="de-AT" dirty="0"/>
              <a:t>Sources: Kleine Zeitung (2015), online; </a:t>
            </a:r>
            <a:r>
              <a:rPr lang="de-AT" sz="1200" kern="1200" baseline="0" dirty="0">
                <a:solidFill>
                  <a:schemeClr val="tx1"/>
                </a:solidFill>
                <a:effectLst/>
                <a:latin typeface="+mn-lt"/>
                <a:ea typeface="+mn-ea"/>
                <a:cs typeface="+mn-cs"/>
              </a:rPr>
              <a:t>Daimler Trucks (2015), online; Spiegel.de (2016), online; ZF Zukunftsstudie (2014),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4</a:t>
            </a:fld>
            <a:endParaRPr lang="de-AT" dirty="0"/>
          </a:p>
        </p:txBody>
      </p:sp>
    </p:spTree>
    <p:extLst>
      <p:ext uri="{BB962C8B-B14F-4D97-AF65-F5344CB8AC3E}">
        <p14:creationId xmlns:p14="http://schemas.microsoft.com/office/powerpoint/2010/main" val="29774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The term "</a:t>
            </a:r>
            <a:r>
              <a:rPr lang="de-AT" b="0" dirty="0" err="1"/>
              <a:t>platooning</a:t>
            </a:r>
            <a:r>
              <a:rPr lang="de-AT" b="0" dirty="0"/>
              <a:t>" </a:t>
            </a:r>
            <a:r>
              <a:rPr lang="de-AT" b="0" dirty="0" err="1"/>
              <a:t>derives</a:t>
            </a:r>
            <a:r>
              <a:rPr lang="de-AT" b="0" dirty="0"/>
              <a:t> from the military sector and can also be described as a "truck convoy" or "networked columns". Platooning works like a classic freight train, only that no wagons but trucks are attached to each other. The individual trucks are networked using innovative technologies (WLAN, GPS, Wi-Fi, etc.) and equipped with the latest systems (e.g. automatic braking systems or distance regulators). The driving behavior of the truck train is controlled by the first truck. The vehicles travel at a speed of about 80 km/h at a constant distance of about 5 m. The concept aims at the fact that 10 trucks can be part of such a train and in the long run not only a network between the vehicles, but also with the infrastructure is to be made possible. </a:t>
            </a:r>
            <a:r>
              <a:rPr lang="de-AT" b="0" dirty="0" err="1"/>
              <a:t>Autonomous</a:t>
            </a:r>
            <a:r>
              <a:rPr lang="de-AT" b="0" dirty="0"/>
              <a:t> </a:t>
            </a:r>
            <a:r>
              <a:rPr lang="de-AT" b="0" dirty="0" err="1"/>
              <a:t>truck</a:t>
            </a:r>
            <a:r>
              <a:rPr lang="de-AT" b="0" dirty="0"/>
              <a:t> </a:t>
            </a:r>
            <a:r>
              <a:rPr lang="de-AT" b="0" dirty="0" err="1"/>
              <a:t>driving</a:t>
            </a:r>
            <a:r>
              <a:rPr lang="de-AT" b="0" dirty="0"/>
              <a:t> </a:t>
            </a:r>
            <a:r>
              <a:rPr lang="de-AT" b="0" dirty="0" err="1"/>
              <a:t>forms</a:t>
            </a:r>
            <a:r>
              <a:rPr lang="de-AT" b="0" dirty="0"/>
              <a:t> an important basis for this.</a:t>
            </a:r>
          </a:p>
          <a:p>
            <a:endParaRPr lang="de-AT" b="1" dirty="0"/>
          </a:p>
          <a:p>
            <a:r>
              <a:rPr lang="de-AT" b="1" dirty="0"/>
              <a:t>Quelle-Inhalt: </a:t>
            </a:r>
            <a:r>
              <a:rPr lang="de-AT" dirty="0"/>
              <a:t>Vgl. Bay (2016) online; Vgl. European Truck Platooning Challenge (2016a) online; Vgl. Christof (2015) online; Vgl. Holzer (2016) online; Vgl. Scania Group (2013) 0:00-2:12.</a:t>
            </a:r>
          </a:p>
          <a:p>
            <a:r>
              <a:rPr lang="de-AT" b="1" dirty="0"/>
              <a:t>Source image: </a:t>
            </a:r>
            <a:r>
              <a:rPr lang="de-AT" sz="1200" kern="1200" baseline="0" dirty="0">
                <a:solidFill>
                  <a:schemeClr val="tx1"/>
                </a:solidFill>
                <a:effectLst/>
                <a:latin typeface="+mn-lt"/>
                <a:ea typeface="+mn-ea"/>
                <a:cs typeface="+mn-cs"/>
              </a:rPr>
              <a:t>RSGB Limited (2014)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5</a:t>
            </a:fld>
            <a:endParaRPr lang="de-AT" dirty="0"/>
          </a:p>
        </p:txBody>
      </p:sp>
    </p:spTree>
    <p:extLst>
      <p:ext uri="{BB962C8B-B14F-4D97-AF65-F5344CB8AC3E}">
        <p14:creationId xmlns:p14="http://schemas.microsoft.com/office/powerpoint/2010/main" val="117750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chemeClr val="tx1"/>
                </a:solidFill>
                <a:effectLst/>
                <a:latin typeface="+mn-lt"/>
                <a:ea typeface="+mn-ea"/>
                <a:cs typeface="+mn-cs"/>
              </a:rPr>
              <a:t>In April the "European Truck Platooning Challenge“, </a:t>
            </a:r>
            <a:r>
              <a:rPr lang="de-AT" sz="1200" kern="1200" dirty="0" err="1">
                <a:solidFill>
                  <a:schemeClr val="tx1"/>
                </a:solidFill>
                <a:effectLst/>
                <a:latin typeface="+mn-lt"/>
                <a:ea typeface="+mn-ea"/>
                <a:cs typeface="+mn-cs"/>
              </a:rPr>
              <a:t>initiated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by</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Dutch</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government</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during</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its</a:t>
            </a:r>
            <a:r>
              <a:rPr lang="de-AT" sz="1200" kern="1200" dirty="0">
                <a:solidFill>
                  <a:schemeClr val="tx1"/>
                </a:solidFill>
                <a:effectLst/>
                <a:latin typeface="+mn-lt"/>
                <a:ea typeface="+mn-ea"/>
                <a:cs typeface="+mn-cs"/>
              </a:rPr>
              <a:t> EU Council </a:t>
            </a:r>
            <a:r>
              <a:rPr lang="de-AT" sz="1200" kern="1200" dirty="0" err="1">
                <a:solidFill>
                  <a:schemeClr val="tx1"/>
                </a:solidFill>
                <a:effectLst/>
                <a:latin typeface="+mn-lt"/>
                <a:ea typeface="+mn-ea"/>
                <a:cs typeface="+mn-cs"/>
              </a:rPr>
              <a:t>Presidencywas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launched</a:t>
            </a:r>
            <a:r>
              <a:rPr lang="de-AT" sz="1200" kern="1200" dirty="0">
                <a:solidFill>
                  <a:schemeClr val="tx1"/>
                </a:solidFill>
                <a:effectLst/>
                <a:latin typeface="+mn-lt"/>
                <a:ea typeface="+mn-ea"/>
                <a:cs typeface="+mn-cs"/>
              </a:rPr>
              <a:t>. A total of </a:t>
            </a:r>
            <a:r>
              <a:rPr lang="de-AT" sz="1200" kern="1200" dirty="0" err="1">
                <a:solidFill>
                  <a:schemeClr val="tx1"/>
                </a:solidFill>
                <a:effectLst/>
                <a:latin typeface="+mn-lt"/>
                <a:ea typeface="+mn-ea"/>
                <a:cs typeface="+mn-cs"/>
              </a:rPr>
              <a:t>six</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manufacturers</a:t>
            </a:r>
            <a:r>
              <a:rPr lang="de-AT" sz="1200" kern="1200" dirty="0">
                <a:solidFill>
                  <a:schemeClr val="tx1"/>
                </a:solidFill>
                <a:effectLst/>
                <a:latin typeface="+mn-lt"/>
                <a:ea typeface="+mn-ea"/>
                <a:cs typeface="+mn-cs"/>
              </a:rPr>
              <a:t>, Daimler, MAN, Scania, Volvo, DAF and Iveco, are taking part in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experiment</a:t>
            </a:r>
            <a:r>
              <a:rPr lang="de-AT" sz="1200" kern="1200" dirty="0">
                <a:solidFill>
                  <a:schemeClr val="tx1"/>
                </a:solidFill>
                <a:effectLst/>
                <a:latin typeface="+mn-lt"/>
                <a:ea typeface="+mn-ea"/>
                <a:cs typeface="+mn-cs"/>
              </a:rPr>
              <a:t>. They let their trucks roll in networked columns to the port of Rotterdam. MAN trucks started in Munich, Daimler trucks in Stuttgart, </a:t>
            </a:r>
            <a:r>
              <a:rPr lang="de-AT" sz="1200" kern="1200" dirty="0" err="1">
                <a:solidFill>
                  <a:schemeClr val="tx1"/>
                </a:solidFill>
                <a:effectLst/>
                <a:latin typeface="+mn-lt"/>
                <a:ea typeface="+mn-ea"/>
                <a:cs typeface="+mn-cs"/>
              </a:rPr>
              <a:t>driving</a:t>
            </a:r>
            <a:r>
              <a:rPr lang="de-AT" sz="1200" kern="1200" dirty="0">
                <a:solidFill>
                  <a:schemeClr val="tx1"/>
                </a:solidFill>
                <a:effectLst/>
                <a:latin typeface="+mn-lt"/>
                <a:ea typeface="+mn-ea"/>
                <a:cs typeface="+mn-cs"/>
              </a:rPr>
              <a:t> via Frankfurt to Rotterdam. But the columns also </a:t>
            </a:r>
            <a:r>
              <a:rPr lang="de-AT" sz="1200" kern="1200" dirty="0" err="1">
                <a:solidFill>
                  <a:schemeClr val="tx1"/>
                </a:solidFill>
                <a:effectLst/>
                <a:latin typeface="+mn-lt"/>
                <a:ea typeface="+mn-ea"/>
                <a:cs typeface="+mn-cs"/>
              </a:rPr>
              <a:t>rolled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over</a:t>
            </a:r>
            <a:r>
              <a:rPr lang="de-AT" sz="1200" kern="1200" dirty="0">
                <a:solidFill>
                  <a:schemeClr val="tx1"/>
                </a:solidFill>
                <a:effectLst/>
                <a:latin typeface="+mn-lt"/>
                <a:ea typeface="+mn-ea"/>
                <a:cs typeface="+mn-cs"/>
              </a:rPr>
              <a:t> Germany from Scandinavia. Scania started its networked trucks in </a:t>
            </a:r>
            <a:r>
              <a:rPr lang="de-AT" sz="1200" kern="1200" dirty="0" err="1">
                <a:solidFill>
                  <a:schemeClr val="tx1"/>
                </a:solidFill>
                <a:effectLst/>
                <a:latin typeface="+mn-lt"/>
                <a:ea typeface="+mn-ea"/>
                <a:cs typeface="+mn-cs"/>
              </a:rPr>
              <a:t>Södertälje</a:t>
            </a:r>
            <a:r>
              <a:rPr lang="de-AT" sz="1200" kern="1200" dirty="0">
                <a:solidFill>
                  <a:schemeClr val="tx1"/>
                </a:solidFill>
                <a:effectLst/>
                <a:latin typeface="+mn-lt"/>
                <a:ea typeface="+mn-ea"/>
                <a:cs typeface="+mn-cs"/>
              </a:rPr>
              <a:t>, Sweden, Volvo in Gothenburg. Their way led via Bremen to the Netherlands. The trucks are connected </a:t>
            </a:r>
            <a:r>
              <a:rPr lang="de-AT" sz="1200" kern="1200" dirty="0" err="1">
                <a:solidFill>
                  <a:schemeClr val="tx1"/>
                </a:solidFill>
                <a:effectLst/>
                <a:latin typeface="+mn-lt"/>
                <a:ea typeface="+mn-ea"/>
                <a:cs typeface="+mn-cs"/>
              </a:rPr>
              <a:t>to</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platoons</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by</a:t>
            </a:r>
            <a:r>
              <a:rPr lang="de-AT" sz="1200" kern="1200" dirty="0">
                <a:solidFill>
                  <a:schemeClr val="tx1"/>
                </a:solidFill>
                <a:effectLst/>
                <a:latin typeface="+mn-lt"/>
                <a:ea typeface="+mn-ea"/>
                <a:cs typeface="+mn-cs"/>
              </a:rPr>
              <a:t> means of digital data transmission and can automatically drive one behind the other at short intervals. On the one hand, this is intended to make better use of </a:t>
            </a:r>
            <a:r>
              <a:rPr lang="de-AT" sz="1200" kern="1200" dirty="0" err="1">
                <a:solidFill>
                  <a:schemeClr val="tx1"/>
                </a:solidFill>
                <a:effectLst/>
                <a:latin typeface="+mn-lt"/>
                <a:ea typeface="+mn-ea"/>
                <a:cs typeface="+mn-cs"/>
              </a:rPr>
              <a:t>the</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road</a:t>
            </a:r>
            <a:r>
              <a:rPr lang="de-AT" sz="1200" kern="1200" dirty="0">
                <a:solidFill>
                  <a:schemeClr val="tx1"/>
                </a:solidFill>
                <a:effectLst/>
                <a:latin typeface="+mn-lt"/>
                <a:ea typeface="+mn-ea"/>
                <a:cs typeface="+mn-cs"/>
              </a:rPr>
              <a:t> </a:t>
            </a:r>
            <a:r>
              <a:rPr lang="de-AT" sz="1200" kern="1200" dirty="0" err="1">
                <a:solidFill>
                  <a:schemeClr val="tx1"/>
                </a:solidFill>
                <a:effectLst/>
                <a:latin typeface="+mn-lt"/>
                <a:ea typeface="+mn-ea"/>
                <a:cs typeface="+mn-cs"/>
              </a:rPr>
              <a:t>space</a:t>
            </a:r>
            <a:r>
              <a:rPr lang="de-AT" sz="1200" kern="1200" dirty="0">
                <a:solidFill>
                  <a:schemeClr val="tx1"/>
                </a:solidFill>
                <a:effectLst/>
                <a:latin typeface="+mn-lt"/>
                <a:ea typeface="+mn-ea"/>
                <a:cs typeface="+mn-cs"/>
              </a:rPr>
              <a:t>. On the other hand, the trucks drive in the slipstream, which means they consume less fuel and thus emit fewer </a:t>
            </a:r>
            <a:r>
              <a:rPr lang="de-AT" sz="1200" kern="1200" dirty="0" err="1">
                <a:solidFill>
                  <a:schemeClr val="tx1"/>
                </a:solidFill>
                <a:effectLst/>
                <a:latin typeface="+mn-lt"/>
                <a:ea typeface="+mn-ea"/>
                <a:cs typeface="+mn-cs"/>
              </a:rPr>
              <a:t>pollutants</a:t>
            </a:r>
            <a:r>
              <a:rPr lang="de-AT" sz="1200" kern="1200" dirty="0">
                <a:solidFill>
                  <a:schemeClr val="tx1"/>
                </a:solidFill>
                <a:effectLst/>
                <a:latin typeface="+mn-lt"/>
                <a:ea typeface="+mn-ea"/>
                <a:cs typeface="+mn-cs"/>
              </a:rPr>
              <a:t>.</a:t>
            </a:r>
          </a:p>
          <a:p>
            <a:endParaRPr lang="de-AT" sz="1200" kern="1200" dirty="0">
              <a:solidFill>
                <a:schemeClr val="tx1"/>
              </a:solidFill>
              <a:effectLst/>
              <a:latin typeface="+mn-lt"/>
              <a:ea typeface="+mn-ea"/>
              <a:cs typeface="+mn-cs"/>
            </a:endParaRPr>
          </a:p>
          <a:p>
            <a:r>
              <a:rPr lang="de-AT" sz="1200" kern="1200" dirty="0">
                <a:solidFill>
                  <a:schemeClr val="tx1"/>
                </a:solidFill>
                <a:effectLst/>
                <a:latin typeface="+mn-lt"/>
                <a:ea typeface="+mn-ea"/>
                <a:cs typeface="+mn-cs"/>
              </a:rPr>
              <a:t> </a:t>
            </a:r>
          </a:p>
          <a:p>
            <a:r>
              <a:rPr lang="de-AT" sz="1200" kern="1200" dirty="0">
                <a:solidFill>
                  <a:schemeClr val="tx1"/>
                </a:solidFill>
                <a:effectLst/>
                <a:latin typeface="+mn-lt"/>
                <a:ea typeface="+mn-ea"/>
                <a:cs typeface="+mn-cs"/>
              </a:rPr>
              <a:t>Further information: </a:t>
            </a:r>
            <a:r>
              <a:rPr lang="de-AT" sz="1200" u="sng" kern="1200" dirty="0">
                <a:solidFill>
                  <a:schemeClr val="tx1"/>
                </a:solidFill>
                <a:effectLst/>
                <a:latin typeface="+mn-lt"/>
                <a:ea typeface="+mn-ea"/>
                <a:cs typeface="+mn-cs"/>
                <a:hlinkClick r:id="rId3"/>
              </a:rPr>
              <a:t>https://www.eutruckplatooning.com/default.aspx</a:t>
            </a:r>
            <a:endParaRPr lang="de-AT" sz="1200" u="sng" kern="1200" dirty="0">
              <a:solidFill>
                <a:schemeClr val="tx1"/>
              </a:solidFill>
              <a:effectLst/>
              <a:latin typeface="+mn-lt"/>
              <a:ea typeface="+mn-ea"/>
              <a:cs typeface="+mn-cs"/>
            </a:endParaRPr>
          </a:p>
          <a:p>
            <a:endParaRPr lang="de-AT" sz="1200" u="sng" kern="1200" dirty="0">
              <a:solidFill>
                <a:schemeClr val="tx1"/>
              </a:solidFill>
              <a:effectLst/>
              <a:latin typeface="+mn-lt"/>
              <a:ea typeface="+mn-ea"/>
              <a:cs typeface="+mn-cs"/>
            </a:endParaRPr>
          </a:p>
          <a:p>
            <a:r>
              <a:rPr lang="de-AT" sz="1200" u="none" kern="1200" dirty="0">
                <a:solidFill>
                  <a:schemeClr val="tx1"/>
                </a:solidFill>
                <a:effectLst/>
                <a:latin typeface="+mn-lt"/>
                <a:ea typeface="+mn-ea"/>
                <a:cs typeface="+mn-cs"/>
              </a:rPr>
              <a:t>Further</a:t>
            </a:r>
            <a:r>
              <a:rPr lang="de-AT" sz="1200" u="none" kern="1200" baseline="0" dirty="0">
                <a:solidFill>
                  <a:schemeClr val="tx1"/>
                </a:solidFill>
                <a:effectLst/>
                <a:latin typeface="+mn-lt"/>
                <a:ea typeface="+mn-ea"/>
                <a:cs typeface="+mn-cs"/>
              </a:rPr>
              <a:t> sources:</a:t>
            </a:r>
            <a:endParaRPr lang="de-AT" sz="1200" u="none" kern="1200" dirty="0">
              <a:solidFill>
                <a:schemeClr val="tx1"/>
              </a:solidFill>
              <a:effectLst/>
              <a:latin typeface="+mn-lt"/>
              <a:ea typeface="+mn-ea"/>
              <a:cs typeface="+mn-cs"/>
            </a:endParaRPr>
          </a:p>
          <a:p>
            <a:r>
              <a:rPr lang="de-AT" sz="1200" u="none" kern="1200" dirty="0">
                <a:solidFill>
                  <a:schemeClr val="tx1"/>
                </a:solidFill>
                <a:effectLst/>
                <a:latin typeface="+mn-lt"/>
                <a:ea typeface="+mn-ea"/>
                <a:cs typeface="+mn-cs"/>
              </a:rPr>
              <a:t>http://www.truck.man.eu/de/de/man-welt/man-stories/Challenge-gemeistert-257154.html</a:t>
            </a:r>
          </a:p>
          <a:p>
            <a:r>
              <a:rPr lang="de-AT" sz="1200" u="none" kern="1200" dirty="0">
                <a:solidFill>
                  <a:schemeClr val="tx1"/>
                </a:solidFill>
                <a:effectLst/>
                <a:latin typeface="+mn-lt"/>
                <a:ea typeface="+mn-ea"/>
                <a:cs typeface="+mn-cs"/>
              </a:rPr>
              <a:t>https://www.eutruckplatooning.com/About/Corridors+to+drive+MAP/default.aspx</a:t>
            </a:r>
          </a:p>
          <a:p>
            <a:endParaRPr lang="de-AT" u="none" dirty="0"/>
          </a:p>
        </p:txBody>
      </p:sp>
      <p:sp>
        <p:nvSpPr>
          <p:cNvPr id="4" name="Foliennummernplatzhalter 3"/>
          <p:cNvSpPr>
            <a:spLocks noGrp="1"/>
          </p:cNvSpPr>
          <p:nvPr>
            <p:ph type="sldNum" sz="quarter" idx="10"/>
          </p:nvPr>
        </p:nvSpPr>
        <p:spPr/>
        <p:txBody>
          <a:bodyPr/>
          <a:lstStyle/>
          <a:p>
            <a:fld id="{CA9937D2-6117-4881-B88D-D373CF5AE833}" type="slidenum">
              <a:rPr lang="de-AT" smtClean="0"/>
              <a:t>6</a:t>
            </a:fld>
            <a:endParaRPr lang="de-AT" dirty="0"/>
          </a:p>
        </p:txBody>
      </p:sp>
    </p:spTree>
    <p:extLst>
      <p:ext uri="{BB962C8B-B14F-4D97-AF65-F5344CB8AC3E}">
        <p14:creationId xmlns:p14="http://schemas.microsoft.com/office/powerpoint/2010/main" val="264935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The "</a:t>
            </a:r>
            <a:r>
              <a:rPr lang="de-AT" b="0" dirty="0" err="1"/>
              <a:t>eHighway</a:t>
            </a:r>
            <a:r>
              <a:rPr lang="de-AT" b="0" dirty="0"/>
              <a:t>" concept is based on a combination of hybrid drive and electrical power supply. The electrical energy is drawn from an overhead line, as in rail transport, or supplemented by a classic combustion engine, fuel cells or biofuels in the absence of an overhead line. A scanner in the </a:t>
            </a:r>
            <a:r>
              <a:rPr lang="de-AT" b="0" dirty="0" err="1"/>
              <a:t>truck</a:t>
            </a:r>
            <a:r>
              <a:rPr lang="de-AT" b="0" dirty="0"/>
              <a:t> </a:t>
            </a:r>
            <a:r>
              <a:rPr lang="de-AT" b="0" dirty="0" err="1"/>
              <a:t>checks</a:t>
            </a:r>
            <a:r>
              <a:rPr lang="de-AT" b="0" dirty="0"/>
              <a:t> availability of an overhead line and can be coupled to it automatically or </a:t>
            </a:r>
            <a:r>
              <a:rPr lang="de-AT" b="0" dirty="0" err="1"/>
              <a:t>manually</a:t>
            </a:r>
            <a:r>
              <a:rPr lang="de-AT" b="0" dirty="0"/>
              <a:t>.</a:t>
            </a:r>
          </a:p>
          <a:p>
            <a:endParaRPr lang="de-AT" b="0" dirty="0"/>
          </a:p>
          <a:p>
            <a:r>
              <a:rPr lang="de-AT" b="1" dirty="0"/>
              <a:t>Content: </a:t>
            </a:r>
            <a:r>
              <a:rPr lang="de-DE" b="0" dirty="0"/>
              <a:t>Siemens AG (2012) p. 4 ff; </a:t>
            </a:r>
            <a:r>
              <a:rPr lang="de-DE" b="0" dirty="0" err="1"/>
              <a:t>Randelhoff</a:t>
            </a:r>
            <a:r>
              <a:rPr lang="de-DE" b="0" dirty="0"/>
              <a:t> (2012) online; Siemens AG (2014) 0:00-2:01.</a:t>
            </a:r>
            <a:endParaRPr lang="de-AT" b="0" dirty="0"/>
          </a:p>
          <a:p>
            <a:r>
              <a:rPr lang="de-AT" b="1" dirty="0"/>
              <a:t>Image: </a:t>
            </a:r>
            <a:r>
              <a:rPr lang="de-AT" sz="1200" kern="1200" baseline="0" dirty="0">
                <a:solidFill>
                  <a:schemeClr val="tx1"/>
                </a:solidFill>
                <a:effectLst/>
                <a:latin typeface="+mn-lt"/>
                <a:ea typeface="+mn-ea"/>
                <a:cs typeface="+mn-cs"/>
              </a:rPr>
              <a:t>Siemens (2015) p. 4. </a:t>
            </a:r>
          </a:p>
        </p:txBody>
      </p:sp>
      <p:sp>
        <p:nvSpPr>
          <p:cNvPr id="4" name="Foliennummernplatzhalter 3"/>
          <p:cNvSpPr>
            <a:spLocks noGrp="1"/>
          </p:cNvSpPr>
          <p:nvPr>
            <p:ph type="sldNum" sz="quarter" idx="10"/>
          </p:nvPr>
        </p:nvSpPr>
        <p:spPr/>
        <p:txBody>
          <a:bodyPr/>
          <a:lstStyle/>
          <a:p>
            <a:fld id="{CA9937D2-6117-4881-B88D-D373CF5AE833}" type="slidenum">
              <a:rPr lang="de-AT" smtClean="0"/>
              <a:t>7</a:t>
            </a:fld>
            <a:endParaRPr lang="de-AT" dirty="0"/>
          </a:p>
        </p:txBody>
      </p:sp>
    </p:spTree>
    <p:extLst>
      <p:ext uri="{BB962C8B-B14F-4D97-AF65-F5344CB8AC3E}">
        <p14:creationId xmlns:p14="http://schemas.microsoft.com/office/powerpoint/2010/main" val="2590518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err="1"/>
              <a:t>Biofuels</a:t>
            </a:r>
            <a:r>
              <a:rPr lang="de-AT" b="0" dirty="0"/>
              <a:t> can be described by </a:t>
            </a:r>
            <a:r>
              <a:rPr lang="de-AT" b="0" dirty="0" err="1"/>
              <a:t>their</a:t>
            </a:r>
            <a:r>
              <a:rPr lang="de-AT" b="0" dirty="0"/>
              <a:t> </a:t>
            </a:r>
            <a:r>
              <a:rPr lang="de-AT" b="0" dirty="0" err="1"/>
              <a:t>generations</a:t>
            </a:r>
            <a:r>
              <a:rPr lang="de-AT" b="0" dirty="0"/>
              <a:t>. The first generation comprises bioethanol (mainly from cereals, such as wheat and corn, or sugar beet) and biodiesel (from rapeseed, vegetable oils or waste materials such as animal fats). The second generation includes biomethane (bio natural gas) - produced from the primary product "biogas" -, cellulose-ethanol (raw material: cellulose from straw or wood waste) or </a:t>
            </a:r>
            <a:r>
              <a:rPr lang="de-AT" b="0" dirty="0" err="1"/>
              <a:t>BtL fuels</a:t>
            </a:r>
            <a:r>
              <a:rPr lang="de-AT" b="0" dirty="0"/>
              <a:t> (</a:t>
            </a:r>
            <a:r>
              <a:rPr lang="de-AT" b="0" dirty="0" err="1"/>
              <a:t>biomass-to-liquid</a:t>
            </a:r>
            <a:r>
              <a:rPr lang="de-AT" b="0" dirty="0"/>
              <a:t>). The third and last generation includes above all the extraction of biofuel from algae or special cultivated plants.</a:t>
            </a:r>
          </a:p>
          <a:p>
            <a:endParaRPr lang="de-AT" b="1" dirty="0"/>
          </a:p>
          <a:p>
            <a:r>
              <a:rPr lang="de-AT" b="1" dirty="0"/>
              <a:t>Content: </a:t>
            </a:r>
            <a:r>
              <a:rPr lang="de-DE" b="0" dirty="0"/>
              <a:t>Cf. WKO (2016) p. 36; cf. Unabhängiges Institut für Umweltfragen (no year) </a:t>
            </a:r>
            <a:r>
              <a:rPr lang="de-DE" b="0" dirty="0" err="1"/>
              <a:t>slide</a:t>
            </a:r>
            <a:r>
              <a:rPr lang="de-DE" b="0" dirty="0"/>
              <a:t> 22; </a:t>
            </a:r>
            <a:r>
              <a:rPr lang="de-AT" sz="1200" b="0" kern="1200" dirty="0">
                <a:solidFill>
                  <a:schemeClr val="tx1"/>
                </a:solidFill>
                <a:effectLst/>
                <a:latin typeface="+mn-lt"/>
                <a:ea typeface="+mn-ea"/>
                <a:cs typeface="+mn-cs"/>
              </a:rPr>
              <a:t>c</a:t>
            </a:r>
            <a:r>
              <a:rPr lang="de-AT" sz="1200" kern="1200" dirty="0">
                <a:solidFill>
                  <a:schemeClr val="tx1"/>
                </a:solidFill>
                <a:effectLst/>
                <a:latin typeface="+mn-lt"/>
                <a:ea typeface="+mn-ea"/>
                <a:cs typeface="+mn-cs"/>
              </a:rPr>
              <a:t>f. Shell Deutschland </a:t>
            </a:r>
            <a:r>
              <a:rPr lang="de-AT" sz="1200" kern="1200" dirty="0" err="1">
                <a:solidFill>
                  <a:schemeClr val="tx1"/>
                </a:solidFill>
                <a:effectLst/>
                <a:latin typeface="+mn-lt"/>
                <a:ea typeface="+mn-ea"/>
                <a:cs typeface="+mn-cs"/>
              </a:rPr>
              <a:t>Oil Gmbh</a:t>
            </a:r>
            <a:r>
              <a:rPr lang="de-AT" sz="1200" kern="1200" dirty="0">
                <a:solidFill>
                  <a:schemeClr val="tx1"/>
                </a:solidFill>
                <a:effectLst/>
                <a:latin typeface="+mn-lt"/>
                <a:ea typeface="+mn-ea"/>
                <a:cs typeface="+mn-cs"/>
              </a:rPr>
              <a:t> (2010) p. 38 ff; cf. ARD Mittagsmagazin (2012) 0:00-2:47.</a:t>
            </a:r>
            <a:endParaRPr lang="de-AT" b="0" dirty="0"/>
          </a:p>
          <a:p>
            <a:r>
              <a:rPr lang="de-AT" b="1" dirty="0"/>
              <a:t>Image: </a:t>
            </a:r>
            <a:r>
              <a:rPr lang="de-AT" sz="1200" kern="1200" baseline="0" dirty="0">
                <a:solidFill>
                  <a:schemeClr val="tx1"/>
                </a:solidFill>
                <a:effectLst/>
                <a:latin typeface="+mn-lt"/>
                <a:ea typeface="+mn-ea"/>
                <a:cs typeface="+mn-cs"/>
              </a:rPr>
              <a:t>Tecosol (2012)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8</a:t>
            </a:fld>
            <a:endParaRPr lang="de-AT" dirty="0"/>
          </a:p>
        </p:txBody>
      </p:sp>
    </p:spTree>
    <p:extLst>
      <p:ext uri="{BB962C8B-B14F-4D97-AF65-F5344CB8AC3E}">
        <p14:creationId xmlns:p14="http://schemas.microsoft.com/office/powerpoint/2010/main" val="167116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The term "telematics" links </a:t>
            </a:r>
            <a:r>
              <a:rPr lang="de-AT" b="0" dirty="0" err="1"/>
              <a:t>telecommunications</a:t>
            </a:r>
            <a:r>
              <a:rPr lang="de-AT" b="0" dirty="0"/>
              <a:t> and </a:t>
            </a:r>
            <a:r>
              <a:rPr lang="de-AT" b="0" dirty="0" err="1"/>
              <a:t>information</a:t>
            </a:r>
            <a:r>
              <a:rPr lang="de-AT" b="0" dirty="0"/>
              <a:t> </a:t>
            </a:r>
            <a:r>
              <a:rPr lang="de-AT" b="0" dirty="0" err="1"/>
              <a:t>technology</a:t>
            </a:r>
            <a:r>
              <a:rPr lang="de-AT" b="0" dirty="0"/>
              <a:t>, </a:t>
            </a:r>
            <a:r>
              <a:rPr lang="de-AT" b="0" dirty="0" err="1"/>
              <a:t>forming</a:t>
            </a:r>
            <a:r>
              <a:rPr lang="de-AT" b="0" dirty="0"/>
              <a:t> an important basis for our daily activities (e.g. traffic control systems or automatic parking guidance systems). Among other things, telematics is intended to facilitate communication between operators. In the transport sector, the vehicle requires, for </a:t>
            </a:r>
            <a:r>
              <a:rPr lang="de-AT" b="0" dirty="0" err="1"/>
              <a:t>example</a:t>
            </a:r>
            <a:r>
              <a:rPr lang="de-AT" b="0" dirty="0"/>
              <a:t>, a peripheral device for the recording and transmission of information or data (e.g. an on-board </a:t>
            </a:r>
            <a:r>
              <a:rPr lang="de-AT" b="0" dirty="0" err="1"/>
              <a:t>computer</a:t>
            </a:r>
            <a:r>
              <a:rPr lang="de-AT" b="0" dirty="0"/>
              <a:t>).</a:t>
            </a:r>
          </a:p>
          <a:p>
            <a:endParaRPr lang="de-AT" b="1" dirty="0"/>
          </a:p>
          <a:p>
            <a:r>
              <a:rPr lang="de-AT" b="1" dirty="0"/>
              <a:t>Content: </a:t>
            </a:r>
            <a:r>
              <a:rPr lang="de-AT" sz="1200" kern="1200" dirty="0">
                <a:solidFill>
                  <a:schemeClr val="tx1"/>
                </a:solidFill>
                <a:effectLst/>
                <a:latin typeface="+mn-lt"/>
                <a:ea typeface="+mn-ea"/>
                <a:cs typeface="+mn-cs"/>
              </a:rPr>
              <a:t>Cf. Berg/Rolf (n/a) p. 2 ff; cf. Andres (2003) p. 3 ff; cf. Bäumler (2015) p. 22 ff.</a:t>
            </a:r>
          </a:p>
          <a:p>
            <a:r>
              <a:rPr lang="de-AT" b="1" dirty="0"/>
              <a:t>Image: </a:t>
            </a:r>
            <a:r>
              <a:rPr lang="de-AT" sz="1200" kern="1200" baseline="0" dirty="0">
                <a:solidFill>
                  <a:schemeClr val="tx1"/>
                </a:solidFill>
                <a:effectLst/>
                <a:latin typeface="+mn-lt"/>
                <a:ea typeface="+mn-ea"/>
                <a:cs typeface="+mn-cs"/>
              </a:rPr>
              <a:t>YellowFox (2013) online; </a:t>
            </a:r>
            <a:r>
              <a:rPr lang="de-DE" sz="1200" kern="1200" dirty="0">
                <a:solidFill>
                  <a:schemeClr val="tx1"/>
                </a:solidFill>
                <a:effectLst/>
                <a:latin typeface="+mn-lt"/>
                <a:ea typeface="+mn-ea"/>
                <a:cs typeface="+mn-cs"/>
              </a:rPr>
              <a:t>IT Zoom (2016)</a:t>
            </a:r>
            <a:r>
              <a:rPr lang="de-DE" sz="1200" kern="1200" baseline="0" dirty="0">
                <a:solidFill>
                  <a:schemeClr val="tx1"/>
                </a:solidFill>
                <a:effectLst/>
                <a:latin typeface="+mn-lt"/>
                <a:ea typeface="+mn-ea"/>
                <a:cs typeface="+mn-cs"/>
              </a:rPr>
              <a:t> online.</a:t>
            </a: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A9937D2-6117-4881-B88D-D373CF5AE833}" type="slidenum">
              <a:rPr lang="de-AT" smtClean="0"/>
              <a:t>9</a:t>
            </a:fld>
            <a:endParaRPr lang="de-AT" dirty="0"/>
          </a:p>
        </p:txBody>
      </p:sp>
    </p:spTree>
    <p:extLst>
      <p:ext uri="{BB962C8B-B14F-4D97-AF65-F5344CB8AC3E}">
        <p14:creationId xmlns:p14="http://schemas.microsoft.com/office/powerpoint/2010/main" val="232518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Better traffic flow, more traffic safety, less congestion and environmental pollution are the objectives when using traffic control systems (VBA) in the ASFINAG route </a:t>
            </a:r>
            <a:r>
              <a:rPr lang="de-AT" dirty="0" err="1"/>
              <a:t>network</a:t>
            </a:r>
            <a:r>
              <a:rPr lang="de-AT" dirty="0"/>
              <a:t> </a:t>
            </a:r>
            <a:r>
              <a:rPr lang="de-AT" dirty="0" err="1"/>
              <a:t>of</a:t>
            </a:r>
            <a:r>
              <a:rPr lang="de-AT" dirty="0"/>
              <a:t> </a:t>
            </a:r>
            <a:r>
              <a:rPr lang="de-AT" dirty="0" err="1"/>
              <a:t>which</a:t>
            </a:r>
            <a:r>
              <a:rPr lang="de-AT" dirty="0"/>
              <a:t> 17 </a:t>
            </a:r>
            <a:r>
              <a:rPr lang="de-AT" dirty="0" err="1"/>
              <a:t>are</a:t>
            </a:r>
            <a:r>
              <a:rPr lang="de-AT" dirty="0"/>
              <a:t> currently in operation throughout Austria. Traffic </a:t>
            </a:r>
            <a:r>
              <a:rPr lang="de-AT" dirty="0" err="1"/>
              <a:t>control</a:t>
            </a:r>
            <a:r>
              <a:rPr lang="de-AT" dirty="0"/>
              <a:t> </a:t>
            </a:r>
            <a:r>
              <a:rPr lang="de-AT" dirty="0" err="1"/>
              <a:t>systems</a:t>
            </a:r>
            <a:r>
              <a:rPr lang="de-AT" dirty="0"/>
              <a:t> can be used to react promptly to sudden, unforeseeable events - such as an accident with recommendations for alternative routes.</a:t>
            </a:r>
          </a:p>
          <a:p>
            <a:endParaRPr lang="de-AT" dirty="0"/>
          </a:p>
          <a:p>
            <a:r>
              <a:rPr lang="de-AT" dirty="0"/>
              <a:t>Sources: </a:t>
            </a:r>
            <a:r>
              <a:rPr lang="de-AT" dirty="0" err="1"/>
              <a:t>Asfinag</a:t>
            </a:r>
            <a:r>
              <a:rPr lang="de-AT" dirty="0"/>
              <a:t> (2017), online; Wien.orf.at (2012),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10</a:t>
            </a:fld>
            <a:endParaRPr lang="de-AT" dirty="0"/>
          </a:p>
        </p:txBody>
      </p:sp>
    </p:spTree>
    <p:extLst>
      <p:ext uri="{BB962C8B-B14F-4D97-AF65-F5344CB8AC3E}">
        <p14:creationId xmlns:p14="http://schemas.microsoft.com/office/powerpoint/2010/main" val="249749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a:solidFill>
                <a:schemeClr val="tx1"/>
              </a:solidFill>
              <a:latin typeface="Arial" pitchFamily="34" charset="0"/>
              <a:cs typeface="Arial" pitchFamily="34" charset="0"/>
            </a:endParaRPr>
          </a:p>
        </p:txBody>
      </p:sp>
      <p:sp>
        <p:nvSpPr>
          <p:cNvPr id="2" name="Titel 1"/>
          <p:cNvSpPr>
            <a:spLocks noGrp="1"/>
          </p:cNvSpPr>
          <p:nvPr>
            <p:ph type="ctrTitle"/>
          </p:nvPr>
        </p:nvSpPr>
        <p:spPr>
          <a:xfrm>
            <a:off x="1495636" y="2418696"/>
            <a:ext cx="6584776" cy="1470025"/>
          </a:xfrm>
        </p:spPr>
        <p:txBody>
          <a:bodyPr/>
          <a:lstStyle>
            <a:lvl1pPr algn="ctr">
              <a:defRPr sz="4000"/>
            </a:lvl1pPr>
          </a:lstStyle>
          <a:p>
            <a:r>
              <a:rPr lang="de-DE" dirty="0"/>
              <a:t>Titelmasterformat durch Klicken bearbeiten</a:t>
            </a:r>
            <a:endParaRPr lang="de-AT" dirty="0"/>
          </a:p>
        </p:txBody>
      </p:sp>
      <p:sp>
        <p:nvSpPr>
          <p:cNvPr id="3" name="Untertitel 2"/>
          <p:cNvSpPr>
            <a:spLocks noGrp="1"/>
          </p:cNvSpPr>
          <p:nvPr>
            <p:ph type="subTitle" idx="1"/>
          </p:nvPr>
        </p:nvSpPr>
        <p:spPr>
          <a:xfrm>
            <a:off x="1495636" y="3888721"/>
            <a:ext cx="6584776"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pic>
        <p:nvPicPr>
          <p:cNvPr id="1026"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09868"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id="{1E6089CC-0593-43B9-9D45-5D8E47F74C09}"/>
              </a:ext>
            </a:extLst>
          </p:cNvPr>
          <p:cNvGrpSpPr/>
          <p:nvPr userDrawn="1"/>
        </p:nvGrpSpPr>
        <p:grpSpPr>
          <a:xfrm>
            <a:off x="1241630" y="5543343"/>
            <a:ext cx="6864475" cy="1113270"/>
            <a:chOff x="1241630" y="5543343"/>
            <a:chExt cx="6864475" cy="1113270"/>
          </a:xfrm>
        </p:grpSpPr>
        <p:pic>
          <p:nvPicPr>
            <p:cNvPr id="13" name="Picture 9" descr="C:\Users\p41662\AppData\Local\Microsoft\Windows\Temporary Internet Files\Content.Outlook\VDWGJMU4\RZ-Logo-Logistikum-hoch-cmyk-2000x2000px.jpg">
              <a:extLst>
                <a:ext uri="{FF2B5EF4-FFF2-40B4-BE49-F238E27FC236}">
                  <a16:creationId xmlns:a16="http://schemas.microsoft.com/office/drawing/2014/main" id="{7833D07B-F4F9-4734-9CB9-368E897AD67F}"/>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891813" y="5714043"/>
              <a:ext cx="1190253" cy="942570"/>
            </a:xfrm>
            <a:prstGeom prst="rect">
              <a:avLst/>
            </a:prstGeom>
            <a:noFill/>
          </p:spPr>
        </p:pic>
        <p:pic>
          <p:nvPicPr>
            <p:cNvPr id="14" name="Grafik 13">
              <a:extLst>
                <a:ext uri="{FF2B5EF4-FFF2-40B4-BE49-F238E27FC236}">
                  <a16:creationId xmlns:a16="http://schemas.microsoft.com/office/drawing/2014/main" id="{E0697B06-D0A3-414B-93C3-FF5AEAF0D7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41630" y="5797011"/>
              <a:ext cx="1447661" cy="698702"/>
            </a:xfrm>
            <a:prstGeom prst="rect">
              <a:avLst/>
            </a:prstGeom>
          </p:spPr>
        </p:pic>
        <p:pic>
          <p:nvPicPr>
            <p:cNvPr id="15" name="Grafik 14">
              <a:extLst>
                <a:ext uri="{FF2B5EF4-FFF2-40B4-BE49-F238E27FC236}">
                  <a16:creationId xmlns:a16="http://schemas.microsoft.com/office/drawing/2014/main" id="{4D6B6528-0116-470A-9C28-003ABB4FB1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354593" y="5798836"/>
              <a:ext cx="1864863" cy="696878"/>
            </a:xfrm>
            <a:prstGeom prst="rect">
              <a:avLst/>
            </a:prstGeom>
          </p:spPr>
        </p:pic>
        <p:pic>
          <p:nvPicPr>
            <p:cNvPr id="16" name="Grafik 15">
              <a:extLst>
                <a:ext uri="{FF2B5EF4-FFF2-40B4-BE49-F238E27FC236}">
                  <a16:creationId xmlns:a16="http://schemas.microsoft.com/office/drawing/2014/main" id="{56A12439-9B27-4269-8632-C5E061C3FB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27982" y="5543343"/>
              <a:ext cx="1578123" cy="1052082"/>
            </a:xfrm>
            <a:prstGeom prst="rect">
              <a:avLst/>
            </a:prstGeom>
          </p:spPr>
        </p:pic>
      </p:grpSp>
    </p:spTree>
    <p:extLst>
      <p:ext uri="{BB962C8B-B14F-4D97-AF65-F5344CB8AC3E}">
        <p14:creationId xmlns:p14="http://schemas.microsoft.com/office/powerpoint/2010/main" val="18553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September 2019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2" y="274638"/>
            <a:ext cx="8064896" cy="1143000"/>
          </a:xfrm>
        </p:spPr>
        <p:txBody>
          <a:bodyPr>
            <a:noAutofit/>
          </a:bodyPr>
          <a:lstStyle>
            <a:lvl1pPr>
              <a:defRPr sz="3500" b="1">
                <a:latin typeface="Arial" panose="020B0604020202020204" pitchFamily="34" charset="0"/>
                <a:cs typeface="Arial" panose="020B0604020202020204" pitchFamily="34" charset="0"/>
              </a:defRPr>
            </a:lvl1pPr>
          </a:lstStyle>
          <a:p>
            <a:r>
              <a:rPr lang="de-DE" dirty="0"/>
              <a:t>Titelmasterformat durch Klicken bearbeiten</a:t>
            </a:r>
            <a:endParaRPr lang="de-AT" dirty="0"/>
          </a:p>
        </p:txBody>
      </p:sp>
      <p:sp>
        <p:nvSpPr>
          <p:cNvPr id="3" name="Inhaltsplatzhalter 2"/>
          <p:cNvSpPr>
            <a:spLocks noGrp="1"/>
          </p:cNvSpPr>
          <p:nvPr>
            <p:ph idx="1"/>
          </p:nvPr>
        </p:nvSpPr>
        <p:spPr>
          <a:xfrm>
            <a:off x="439796" y="1623903"/>
            <a:ext cx="82296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a:t>Titelmasterformat durch Klicken bearbeiten</a:t>
            </a:r>
            <a:endParaRPr lang="de-AT" dirty="0"/>
          </a:p>
        </p:txBody>
      </p:sp>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5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a:t>Edit title master format by clicking</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Edit text master format</a:t>
            </a:r>
          </a:p>
          <a:p>
            <a:pPr lvl="1"/>
            <a:r>
              <a:rPr lang="de-DE" dirty="0"/>
              <a:t>Second level</a:t>
            </a:r>
          </a:p>
          <a:p>
            <a:pPr lvl="2"/>
            <a:r>
              <a:rPr lang="de-DE" dirty="0"/>
              <a:t>Third level</a:t>
            </a:r>
          </a:p>
          <a:p>
            <a:pPr lvl="3"/>
            <a:r>
              <a:rPr lang="de-DE" dirty="0"/>
              <a:t>Fourth level</a:t>
            </a:r>
          </a:p>
          <a:p>
            <a:pPr lvl="4"/>
            <a:r>
              <a:rPr lang="de-DE" dirty="0"/>
              <a:t>Fifth level</a:t>
            </a:r>
            <a:endParaRPr lang="de-AT" dirty="0"/>
          </a:p>
        </p:txBody>
      </p:sp>
    </p:spTree>
    <p:extLst>
      <p:ext uri="{BB962C8B-B14F-4D97-AF65-F5344CB8AC3E}">
        <p14:creationId xmlns:p14="http://schemas.microsoft.com/office/powerpoint/2010/main" val="175220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zVIssYb06Y" TargetMode="External"/><Relationship Id="rId2" Type="http://schemas.openxmlformats.org/officeDocument/2006/relationships/hyperlink" Target="http://www.tagesspiegel.de/wirtschaft/gesteuert-per-autopilot-der-erste-selbstfahrende-lkw-ist-unterwegs/12402014.html" TargetMode="External"/><Relationship Id="rId1" Type="http://schemas.openxmlformats.org/officeDocument/2006/relationships/slideLayout" Target="../slideLayouts/slideLayout2.xml"/><Relationship Id="rId6" Type="http://schemas.openxmlformats.org/officeDocument/2006/relationships/hyperlink" Target="http://www.kleinezeitung.at/wirtschaft/4835495/DaimlerTest_Erster-selbstfahrender-Lkw-auf-der-Autobahn" TargetMode="External"/><Relationship Id="rId5" Type="http://schemas.openxmlformats.org/officeDocument/2006/relationships/hyperlink" Target="https://www.asfinag.at/unterwegs/lkw-bus/lkw-stellplaetze" TargetMode="External"/><Relationship Id="rId4" Type="http://schemas.openxmlformats.org/officeDocument/2006/relationships/hyperlink" Target="https://www.asfinag.at/unterwegs/verkehrssicherheit/verkehrssteueru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ien.orf.at/news/stories/2522882/" TargetMode="External"/><Relationship Id="rId2" Type="http://schemas.openxmlformats.org/officeDocument/2006/relationships/hyperlink" Target="http://www.spiegel.de/wirtschaft/unternehmen/autonome-lkw-in-zehn-jahren-werden-keine-fahrer-mehr-benoetigt-a-1112566.html" TargetMode="External"/><Relationship Id="rId1" Type="http://schemas.openxmlformats.org/officeDocument/2006/relationships/slideLayout" Target="../slideLayouts/slideLayout2.xml"/><Relationship Id="rId4" Type="http://schemas.openxmlformats.org/officeDocument/2006/relationships/hyperlink" Target="https://www.zf-zukunftsstudie.de/der-lkw-der-zukunft-kann-autonom-fahr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solidFill>
                  <a:prstClr val="black"/>
                </a:solidFill>
              </a:rPr>
              <a:t>Road Transport</a:t>
            </a:r>
            <a:endParaRPr lang="de-AT" dirty="0"/>
          </a:p>
        </p:txBody>
      </p:sp>
      <p:sp>
        <p:nvSpPr>
          <p:cNvPr id="3" name="Untertitel 2"/>
          <p:cNvSpPr>
            <a:spLocks noGrp="1"/>
          </p:cNvSpPr>
          <p:nvPr>
            <p:ph type="subTitle" idx="1"/>
          </p:nvPr>
        </p:nvSpPr>
        <p:spPr>
          <a:xfrm>
            <a:off x="1403648" y="3470509"/>
            <a:ext cx="6584776" cy="836423"/>
          </a:xfrm>
        </p:spPr>
        <p:txBody>
          <a:bodyPr/>
          <a:lstStyle/>
          <a:p>
            <a:r>
              <a:rPr lang="de-AT" dirty="0" err="1"/>
              <a:t>Current</a:t>
            </a:r>
            <a:r>
              <a:rPr lang="de-AT" dirty="0"/>
              <a:t> Trends</a:t>
            </a:r>
          </a:p>
        </p:txBody>
      </p:sp>
    </p:spTree>
    <p:extLst>
      <p:ext uri="{BB962C8B-B14F-4D97-AF65-F5344CB8AC3E}">
        <p14:creationId xmlns:p14="http://schemas.microsoft.com/office/powerpoint/2010/main" val="239468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Traffic Control System </a:t>
            </a:r>
            <a:br>
              <a:rPr lang="de-AT" dirty="0"/>
            </a:br>
            <a:r>
              <a:rPr lang="de-AT" sz="2000" dirty="0"/>
              <a:t>(German: Verkehrsbeeinflussungsanlage VBA)</a:t>
            </a:r>
          </a:p>
        </p:txBody>
      </p:sp>
      <p:pic>
        <p:nvPicPr>
          <p:cNvPr id="4" name="Grafik 3"/>
          <p:cNvPicPr>
            <a:picLocks noChangeAspect="1"/>
          </p:cNvPicPr>
          <p:nvPr/>
        </p:nvPicPr>
        <p:blipFill>
          <a:blip r:embed="rId3"/>
          <a:stretch>
            <a:fillRect/>
          </a:stretch>
        </p:blipFill>
        <p:spPr>
          <a:xfrm>
            <a:off x="483897" y="1978650"/>
            <a:ext cx="3695700" cy="2114550"/>
          </a:xfrm>
          <a:prstGeom prst="rect">
            <a:avLst/>
          </a:prstGeom>
        </p:spPr>
      </p:pic>
      <p:pic>
        <p:nvPicPr>
          <p:cNvPr id="5" name="Grafik 4"/>
          <p:cNvPicPr>
            <a:picLocks noChangeAspect="1"/>
          </p:cNvPicPr>
          <p:nvPr/>
        </p:nvPicPr>
        <p:blipFill>
          <a:blip r:embed="rId4"/>
          <a:stretch>
            <a:fillRect/>
          </a:stretch>
        </p:blipFill>
        <p:spPr>
          <a:xfrm>
            <a:off x="4427984" y="3398096"/>
            <a:ext cx="4385097" cy="2839216"/>
          </a:xfrm>
          <a:prstGeom prst="rect">
            <a:avLst/>
          </a:prstGeom>
        </p:spPr>
      </p:pic>
      <p:sp>
        <p:nvSpPr>
          <p:cNvPr id="6" name="Abgerundetes Rechteck 5"/>
          <p:cNvSpPr/>
          <p:nvPr/>
        </p:nvSpPr>
        <p:spPr>
          <a:xfrm>
            <a:off x="5148064" y="1978650"/>
            <a:ext cx="3312368" cy="166637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err="1">
                <a:solidFill>
                  <a:schemeClr val="tx1"/>
                </a:solidFill>
                <a:latin typeface="Arial" panose="020B0604020202020204" pitchFamily="34" charset="0"/>
                <a:cs typeface="Arial" panose="020B0604020202020204" pitchFamily="34" charset="0"/>
              </a:rPr>
              <a:t>better</a:t>
            </a:r>
            <a:r>
              <a:rPr lang="de-AT" dirty="0">
                <a:solidFill>
                  <a:schemeClr val="tx1"/>
                </a:solidFill>
                <a:latin typeface="Arial" panose="020B0604020202020204" pitchFamily="34" charset="0"/>
                <a:cs typeface="Arial" panose="020B0604020202020204" pitchFamily="34" charset="0"/>
              </a:rPr>
              <a:t> traffic flow</a:t>
            </a:r>
          </a:p>
          <a:p>
            <a:pPr marL="285750" indent="-195263">
              <a:buFont typeface="Wingdings" panose="05000000000000000000" pitchFamily="2" charset="2"/>
              <a:buChar char="§"/>
            </a:pPr>
            <a:r>
              <a:rPr lang="de-AT" dirty="0" err="1">
                <a:solidFill>
                  <a:schemeClr val="tx1"/>
                </a:solidFill>
                <a:latin typeface="Arial" panose="020B0604020202020204" pitchFamily="34" charset="0"/>
                <a:cs typeface="Arial" panose="020B0604020202020204" pitchFamily="34" charset="0"/>
              </a:rPr>
              <a:t>less</a:t>
            </a:r>
            <a:r>
              <a:rPr lang="de-AT" dirty="0">
                <a:solidFill>
                  <a:schemeClr val="tx1"/>
                </a:solidFill>
                <a:latin typeface="Arial" panose="020B0604020202020204" pitchFamily="34" charset="0"/>
                <a:cs typeface="Arial" panose="020B0604020202020204" pitchFamily="34" charset="0"/>
              </a:rPr>
              <a:t> congestion</a:t>
            </a:r>
          </a:p>
          <a:p>
            <a:pPr marL="285750" indent="-195263">
              <a:buFont typeface="Wingdings" panose="05000000000000000000" pitchFamily="2" charset="2"/>
              <a:buChar char="§"/>
            </a:pPr>
            <a:r>
              <a:rPr lang="de-AT" dirty="0" err="1">
                <a:solidFill>
                  <a:schemeClr val="tx1"/>
                </a:solidFill>
                <a:latin typeface="Arial" panose="020B0604020202020204" pitchFamily="34" charset="0"/>
                <a:cs typeface="Arial" panose="020B0604020202020204" pitchFamily="34" charset="0"/>
              </a:rPr>
              <a:t>more</a:t>
            </a:r>
            <a:r>
              <a:rPr lang="de-AT" dirty="0">
                <a:solidFill>
                  <a:schemeClr val="tx1"/>
                </a:solidFill>
                <a:latin typeface="Arial" panose="020B0604020202020204" pitchFamily="34" charset="0"/>
                <a:cs typeface="Arial" panose="020B0604020202020204" pitchFamily="34" charset="0"/>
              </a:rPr>
              <a:t> road safety</a:t>
            </a:r>
          </a:p>
          <a:p>
            <a:pPr marL="285750" indent="-195263">
              <a:buFont typeface="Wingdings" panose="05000000000000000000" pitchFamily="2" charset="2"/>
              <a:buChar char="§"/>
            </a:pPr>
            <a:r>
              <a:rPr lang="de-AT" dirty="0" err="1">
                <a:solidFill>
                  <a:schemeClr val="tx1"/>
                </a:solidFill>
                <a:latin typeface="Arial" panose="020B0604020202020204" pitchFamily="34" charset="0"/>
                <a:cs typeface="Arial" panose="020B0604020202020204" pitchFamily="34" charset="0"/>
              </a:rPr>
              <a:t>less</a:t>
            </a:r>
            <a:r>
              <a:rPr lang="de-AT" dirty="0">
                <a:solidFill>
                  <a:schemeClr val="tx1"/>
                </a:solidFill>
                <a:latin typeface="Arial" panose="020B0604020202020204" pitchFamily="34" charset="0"/>
                <a:cs typeface="Arial" panose="020B0604020202020204" pitchFamily="34" charset="0"/>
              </a:rPr>
              <a:t> environmental impact</a:t>
            </a:r>
          </a:p>
        </p:txBody>
      </p:sp>
      <p:sp>
        <p:nvSpPr>
          <p:cNvPr id="7" name="Abgerundetes Rechteck 6"/>
          <p:cNvSpPr/>
          <p:nvPr/>
        </p:nvSpPr>
        <p:spPr>
          <a:xfrm>
            <a:off x="5644839" y="1690618"/>
            <a:ext cx="2318817" cy="576064"/>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err="1">
                <a:solidFill>
                  <a:schemeClr val="bg1"/>
                </a:solidFill>
                <a:latin typeface="Arial" panose="020B0604020202020204" pitchFamily="34" charset="0"/>
                <a:cs typeface="Arial" panose="020B0604020202020204" pitchFamily="34" charset="0"/>
              </a:rPr>
              <a:t>Aims</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55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Functional</a:t>
            </a:r>
            <a:r>
              <a:rPr lang="de-AT" dirty="0"/>
              <a:t> </a:t>
            </a:r>
            <a:r>
              <a:rPr lang="de-AT" dirty="0" err="1"/>
              <a:t>Diagram</a:t>
            </a:r>
            <a:r>
              <a:rPr lang="de-AT" dirty="0"/>
              <a:t> of a Traffic Control System</a:t>
            </a:r>
          </a:p>
        </p:txBody>
      </p:sp>
      <p:pic>
        <p:nvPicPr>
          <p:cNvPr id="11" name="Grafik 10">
            <a:extLst>
              <a:ext uri="{FF2B5EF4-FFF2-40B4-BE49-F238E27FC236}">
                <a16:creationId xmlns:a16="http://schemas.microsoft.com/office/drawing/2014/main" id="{6D6E53D9-B551-4D48-8927-5E07E49E375B}"/>
              </a:ext>
            </a:extLst>
          </p:cNvPr>
          <p:cNvPicPr>
            <a:picLocks noChangeAspect="1"/>
          </p:cNvPicPr>
          <p:nvPr/>
        </p:nvPicPr>
        <p:blipFill>
          <a:blip r:embed="rId3"/>
          <a:stretch>
            <a:fillRect/>
          </a:stretch>
        </p:blipFill>
        <p:spPr>
          <a:xfrm>
            <a:off x="544858" y="1628800"/>
            <a:ext cx="8059590" cy="4464496"/>
          </a:xfrm>
          <a:prstGeom prst="rect">
            <a:avLst/>
          </a:prstGeom>
        </p:spPr>
      </p:pic>
    </p:spTree>
    <p:extLst>
      <p:ext uri="{BB962C8B-B14F-4D97-AF65-F5344CB8AC3E}">
        <p14:creationId xmlns:p14="http://schemas.microsoft.com/office/powerpoint/2010/main" val="145413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s Rechteck 7"/>
          <p:cNvSpPr/>
          <p:nvPr/>
        </p:nvSpPr>
        <p:spPr>
          <a:xfrm>
            <a:off x="5125182" y="4581128"/>
            <a:ext cx="3456384" cy="1224136"/>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a:solidFill>
                <a:schemeClr val="tx1"/>
              </a:solidFill>
              <a:latin typeface="Arial" panose="020B0604020202020204" pitchFamily="34" charset="0"/>
              <a:cs typeface="Arial" panose="020B0604020202020204" pitchFamily="34" charset="0"/>
            </a:endParaRPr>
          </a:p>
          <a:p>
            <a:endParaRPr lang="de-AT" sz="900" dirty="0">
              <a:solidFill>
                <a:schemeClr val="tx1"/>
              </a:solidFill>
              <a:latin typeface="Arial" panose="020B0604020202020204" pitchFamily="34" charset="0"/>
              <a:cs typeface="Arial" panose="020B0604020202020204" pitchFamily="34" charset="0"/>
            </a:endParaRPr>
          </a:p>
          <a:p>
            <a:pPr marL="87313" algn="ctr"/>
            <a:r>
              <a:rPr lang="de-AT" b="1" dirty="0" err="1">
                <a:solidFill>
                  <a:schemeClr val="tx1"/>
                </a:solidFill>
                <a:latin typeface="Arial" panose="020B0604020202020204" pitchFamily="34" charset="0"/>
                <a:cs typeface="Arial" panose="020B0604020202020204" pitchFamily="34" charset="0"/>
              </a:rPr>
              <a:t>information</a:t>
            </a:r>
            <a:r>
              <a:rPr lang="de-AT" b="1" dirty="0">
                <a:solidFill>
                  <a:schemeClr val="tx1"/>
                </a:solidFill>
                <a:latin typeface="Arial" panose="020B0604020202020204" pitchFamily="34" charset="0"/>
                <a:cs typeface="Arial" panose="020B0604020202020204" pitchFamily="34" charset="0"/>
              </a:rPr>
              <a:t> signs with status displays</a:t>
            </a:r>
          </a:p>
        </p:txBody>
      </p:sp>
      <p:sp>
        <p:nvSpPr>
          <p:cNvPr id="7" name="Abgerundetes Rechteck 6"/>
          <p:cNvSpPr/>
          <p:nvPr/>
        </p:nvSpPr>
        <p:spPr>
          <a:xfrm>
            <a:off x="395536" y="3933056"/>
            <a:ext cx="4320480" cy="1008112"/>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a:solidFill>
                <a:schemeClr val="tx1"/>
              </a:solidFill>
              <a:latin typeface="Arial" panose="020B0604020202020204" pitchFamily="34" charset="0"/>
              <a:cs typeface="Arial" panose="020B0604020202020204" pitchFamily="34" charset="0"/>
            </a:endParaRPr>
          </a:p>
          <a:p>
            <a:endParaRPr lang="de-AT" sz="900" dirty="0">
              <a:solidFill>
                <a:schemeClr val="tx1"/>
              </a:solidFill>
              <a:latin typeface="Arial" panose="020B0604020202020204" pitchFamily="34" charset="0"/>
              <a:cs typeface="Arial" panose="020B0604020202020204" pitchFamily="34" charset="0"/>
            </a:endParaRPr>
          </a:p>
          <a:p>
            <a:pPr marL="87313" algn="ctr"/>
            <a:r>
              <a:rPr lang="de-AT" b="1" dirty="0">
                <a:solidFill>
                  <a:schemeClr val="tx1"/>
                </a:solidFill>
                <a:latin typeface="Arial" panose="020B0604020202020204" pitchFamily="34" charset="0"/>
                <a:cs typeface="Arial" panose="020B0604020202020204" pitchFamily="34" charset="0"/>
              </a:rPr>
              <a:t>truck parking spaces</a:t>
            </a:r>
          </a:p>
        </p:txBody>
      </p:sp>
      <p:sp>
        <p:nvSpPr>
          <p:cNvPr id="2" name="Titel 1"/>
          <p:cNvSpPr>
            <a:spLocks noGrp="1"/>
          </p:cNvSpPr>
          <p:nvPr>
            <p:ph type="title"/>
          </p:nvPr>
        </p:nvSpPr>
        <p:spPr/>
        <p:txBody>
          <a:bodyPr/>
          <a:lstStyle/>
          <a:p>
            <a:r>
              <a:rPr lang="de-AT" dirty="0" err="1"/>
              <a:t>Parking</a:t>
            </a:r>
            <a:r>
              <a:rPr lang="de-AT" dirty="0"/>
              <a:t> Space Information System for Trucks</a:t>
            </a:r>
          </a:p>
        </p:txBody>
      </p:sp>
      <p:pic>
        <p:nvPicPr>
          <p:cNvPr id="4" name="Grafik 3"/>
          <p:cNvPicPr>
            <a:picLocks noChangeAspect="1"/>
          </p:cNvPicPr>
          <p:nvPr/>
        </p:nvPicPr>
        <p:blipFill>
          <a:blip r:embed="rId3"/>
          <a:stretch>
            <a:fillRect/>
          </a:stretch>
        </p:blipFill>
        <p:spPr>
          <a:xfrm>
            <a:off x="539552" y="1844824"/>
            <a:ext cx="4137282" cy="2511549"/>
          </a:xfrm>
          <a:prstGeom prst="rect">
            <a:avLst/>
          </a:prstGeom>
        </p:spPr>
      </p:pic>
      <p:pic>
        <p:nvPicPr>
          <p:cNvPr id="5" name="Grafik 4"/>
          <p:cNvPicPr>
            <a:picLocks noChangeAspect="1"/>
          </p:cNvPicPr>
          <p:nvPr/>
        </p:nvPicPr>
        <p:blipFill>
          <a:blip r:embed="rId4"/>
          <a:stretch>
            <a:fillRect/>
          </a:stretch>
        </p:blipFill>
        <p:spPr>
          <a:xfrm>
            <a:off x="5292080" y="2492896"/>
            <a:ext cx="3162258" cy="2473449"/>
          </a:xfrm>
          <a:prstGeom prst="rect">
            <a:avLst/>
          </a:prstGeom>
        </p:spPr>
      </p:pic>
    </p:spTree>
    <p:extLst>
      <p:ext uri="{BB962C8B-B14F-4D97-AF65-F5344CB8AC3E}">
        <p14:creationId xmlns:p14="http://schemas.microsoft.com/office/powerpoint/2010/main" val="6287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 References I</a:t>
            </a:r>
          </a:p>
        </p:txBody>
      </p:sp>
      <p:sp>
        <p:nvSpPr>
          <p:cNvPr id="3" name="Inhaltsplatzhalter 2"/>
          <p:cNvSpPr>
            <a:spLocks noGrp="1"/>
          </p:cNvSpPr>
          <p:nvPr>
            <p:ph idx="1"/>
          </p:nvPr>
        </p:nvSpPr>
        <p:spPr/>
        <p:txBody>
          <a:bodyPr>
            <a:noAutofit/>
          </a:bodyPr>
          <a:lstStyle/>
          <a:p>
            <a:pPr marL="0" indent="0">
              <a:buNone/>
            </a:pPr>
            <a:r>
              <a:rPr lang="de-AT" sz="800" dirty="0" err="1"/>
              <a:t>Agence</a:t>
            </a:r>
            <a:r>
              <a:rPr lang="de-AT" sz="800" dirty="0"/>
              <a:t> France-Presse (AFP) (2015): Gesteuert per Autopilot. Der erste selbstfahrende Lkw ist unterwegs, in: Der Tagesspiegel, Online-Ausgabe vom 02.10., bezogen unter: </a:t>
            </a:r>
            <a:r>
              <a:rPr lang="de-AT" sz="800" dirty="0">
                <a:hlinkClick r:id="rId2"/>
              </a:rPr>
              <a:t>http://www.tagesspiegel.de/wirtschaft/gesteuert-per-autopilot-der-erste-selbstfahrende-lkw-ist-unterwegs/12402014.html</a:t>
            </a:r>
            <a:r>
              <a:rPr lang="de-AT" sz="800" dirty="0"/>
              <a:t> </a:t>
            </a:r>
            <a:r>
              <a:rPr lang="de-AT" sz="800" dirty="0" err="1"/>
              <a:t>accessed</a:t>
            </a:r>
            <a:r>
              <a:rPr lang="de-AT" sz="800" dirty="0"/>
              <a:t> 27July 2016</a:t>
            </a:r>
          </a:p>
          <a:p>
            <a:pPr marL="0" indent="0">
              <a:buNone/>
            </a:pPr>
            <a:r>
              <a:rPr lang="de-AT" sz="800" dirty="0"/>
              <a:t>Andres, M. (2003): </a:t>
            </a:r>
            <a:r>
              <a:rPr lang="de-AT" sz="800" dirty="0" err="1"/>
              <a:t>Telematiksysteme</a:t>
            </a:r>
            <a:r>
              <a:rPr lang="de-AT" sz="800" dirty="0"/>
              <a:t> für die </a:t>
            </a:r>
            <a:r>
              <a:rPr lang="de-AT" sz="800" dirty="0" err="1"/>
              <a:t>eLogistik</a:t>
            </a:r>
            <a:r>
              <a:rPr lang="de-AT" sz="800" dirty="0"/>
              <a:t>. Anwendungsbereiche, Lösungen, Marktüberblick [Studie], </a:t>
            </a:r>
            <a:r>
              <a:rPr lang="de-AT" sz="800" dirty="0" err="1"/>
              <a:t>accessed</a:t>
            </a:r>
            <a:r>
              <a:rPr lang="de-AT" sz="800" dirty="0"/>
              <a:t> at http://eurift.eu/file.php/telematik_broschuere.pdf-2005-10-27/telematik_broschuere.pdf, </a:t>
            </a:r>
            <a:r>
              <a:rPr lang="de-AT" sz="800" dirty="0" err="1"/>
              <a:t>accessed</a:t>
            </a:r>
            <a:r>
              <a:rPr lang="de-AT" sz="800" dirty="0"/>
              <a:t> 29 </a:t>
            </a:r>
            <a:r>
              <a:rPr lang="de-AT" sz="800" dirty="0" err="1"/>
              <a:t>July</a:t>
            </a:r>
            <a:r>
              <a:rPr lang="de-AT" sz="800" dirty="0"/>
              <a:t> 2016</a:t>
            </a:r>
          </a:p>
          <a:p>
            <a:pPr marL="0" indent="0">
              <a:buNone/>
            </a:pPr>
            <a:r>
              <a:rPr lang="de-AT" sz="800" dirty="0"/>
              <a:t>ARD Mittagsmagazin (2012): Biokraftstoffe: Pro und Contra [Video], YouTube, 25 September., </a:t>
            </a:r>
            <a:r>
              <a:rPr lang="de-AT" sz="800" dirty="0" err="1"/>
              <a:t>accessed</a:t>
            </a:r>
            <a:r>
              <a:rPr lang="de-AT" sz="800" dirty="0"/>
              <a:t> at </a:t>
            </a:r>
            <a:r>
              <a:rPr lang="de-AT" sz="800" dirty="0">
                <a:hlinkClick r:id="rId3"/>
              </a:rPr>
              <a:t>https://www.youtube.com/watch?v=rzVIssYb06Y</a:t>
            </a:r>
            <a:endParaRPr lang="de-AT" sz="800" dirty="0"/>
          </a:p>
          <a:p>
            <a:pPr marL="0" indent="0">
              <a:buNone/>
            </a:pPr>
            <a:r>
              <a:rPr lang="de-AT" sz="800" dirty="0" err="1"/>
              <a:t>Asfinag</a:t>
            </a:r>
            <a:r>
              <a:rPr lang="de-AT" sz="800" dirty="0"/>
              <a:t> (2017a): Für mehr Verkehrssicherheit: Verkehrsbeeinflussungsanlagen, in: </a:t>
            </a:r>
            <a:r>
              <a:rPr lang="de-AT" sz="800" dirty="0">
                <a:hlinkClick r:id="rId4"/>
              </a:rPr>
              <a:t>https://www.asfinag.at/unterwegs/verkehrssicherheit/verkehrssteuerung</a:t>
            </a:r>
            <a:r>
              <a:rPr lang="de-AT" sz="800" dirty="0"/>
              <a:t>, </a:t>
            </a:r>
            <a:r>
              <a:rPr lang="de-AT" sz="800" dirty="0" err="1"/>
              <a:t>accessed</a:t>
            </a:r>
            <a:r>
              <a:rPr lang="de-AT" sz="800" dirty="0"/>
              <a:t> 31 </a:t>
            </a:r>
            <a:r>
              <a:rPr lang="de-AT" sz="800" dirty="0" err="1"/>
              <a:t>January</a:t>
            </a:r>
            <a:r>
              <a:rPr lang="de-AT" sz="800" dirty="0"/>
              <a:t> 2017</a:t>
            </a:r>
          </a:p>
          <a:p>
            <a:pPr marL="0" indent="0">
              <a:buNone/>
            </a:pPr>
            <a:r>
              <a:rPr lang="de-AT" sz="800" dirty="0" err="1"/>
              <a:t>Asfinag</a:t>
            </a:r>
            <a:r>
              <a:rPr lang="de-AT" sz="800" dirty="0"/>
              <a:t> (2017b): Stellplatz-Infosystem für Lkw, in: </a:t>
            </a:r>
            <a:r>
              <a:rPr lang="de-AT" sz="800" dirty="0">
                <a:hlinkClick r:id="rId5"/>
              </a:rPr>
              <a:t>https://www.asfinag.at/unterwegs/lkw-bus/lkw-stellplaetze</a:t>
            </a:r>
            <a:r>
              <a:rPr lang="de-AT" sz="800" dirty="0"/>
              <a:t>, </a:t>
            </a:r>
            <a:r>
              <a:rPr lang="de-AT" sz="800" dirty="0" err="1"/>
              <a:t>accessed</a:t>
            </a:r>
            <a:r>
              <a:rPr lang="de-AT" sz="800" dirty="0"/>
              <a:t> 31 </a:t>
            </a:r>
            <a:r>
              <a:rPr lang="de-AT" sz="800" dirty="0" err="1"/>
              <a:t>January</a:t>
            </a:r>
            <a:r>
              <a:rPr lang="de-AT" sz="800" dirty="0"/>
              <a:t> 2017</a:t>
            </a:r>
          </a:p>
          <a:p>
            <a:pPr marL="0" indent="0">
              <a:buNone/>
            </a:pPr>
            <a:r>
              <a:rPr lang="de-AT" sz="800" dirty="0"/>
              <a:t>Austria Presse Agentur (APA) (2013): Selbstfahrende Lkw: Daimler ortet Probleme, bezogen unter: http://www.spediteure-logistik.at/news/aktuelle-meldungen/aktuelle-meldungen/selbstfahrende-lkw-daimler-ortet-probleme.html, </a:t>
            </a:r>
            <a:r>
              <a:rPr lang="de-AT" sz="800" dirty="0" err="1"/>
              <a:t>accessed</a:t>
            </a:r>
            <a:r>
              <a:rPr lang="de-AT" sz="800" dirty="0"/>
              <a:t> 26 </a:t>
            </a:r>
            <a:r>
              <a:rPr lang="de-AT" sz="800" dirty="0" err="1"/>
              <a:t>July</a:t>
            </a:r>
            <a:r>
              <a:rPr lang="de-AT" sz="800" dirty="0"/>
              <a:t> 2016</a:t>
            </a:r>
          </a:p>
          <a:p>
            <a:pPr marL="0" indent="0">
              <a:buNone/>
            </a:pPr>
            <a:r>
              <a:rPr lang="de-AT" sz="800" dirty="0"/>
              <a:t>Austria Presse Agentur (APA) / Deutsche Presse Agentur (DPA) (2015): Daimler schickt selbstfahrenden Lkw auf US-Highway, in: DiePresse.com, Online-Ausgabe vom 06.05., </a:t>
            </a:r>
            <a:r>
              <a:rPr lang="de-AT" sz="800" dirty="0" err="1"/>
              <a:t>accessed</a:t>
            </a:r>
            <a:r>
              <a:rPr lang="de-AT" sz="800" dirty="0"/>
              <a:t> at: http://diepresse.com/home/motor/4724915/Daimler-schickt-selbstfahrenden-Lkw-auf-USHighway, </a:t>
            </a:r>
            <a:r>
              <a:rPr lang="de-AT" sz="800" dirty="0" err="1"/>
              <a:t>accessed</a:t>
            </a:r>
            <a:r>
              <a:rPr lang="de-AT" sz="800" dirty="0"/>
              <a:t> 27July 2016</a:t>
            </a:r>
          </a:p>
          <a:p>
            <a:pPr marL="0" indent="0">
              <a:buNone/>
            </a:pPr>
            <a:r>
              <a:rPr lang="de-AT" sz="800" dirty="0"/>
              <a:t>Bay, L. (2016): Lkw-</a:t>
            </a:r>
            <a:r>
              <a:rPr lang="de-AT" sz="800" dirty="0" err="1"/>
              <a:t>Platooning</a:t>
            </a:r>
            <a:r>
              <a:rPr lang="de-AT" sz="800" dirty="0"/>
              <a:t>. Schön der Reihe nach, in: Handelsblatt, Online-Ausgabe vom 04.04., </a:t>
            </a:r>
            <a:r>
              <a:rPr lang="de-AT" sz="800" dirty="0" err="1"/>
              <a:t>accessed</a:t>
            </a:r>
            <a:r>
              <a:rPr lang="de-AT" sz="800" dirty="0"/>
              <a:t> a: http://www.handelsblatt.com/unternehmen/industrie/lkw-platooning-schoen-der-reihe-nach/13399630.html, </a:t>
            </a:r>
            <a:r>
              <a:rPr lang="de-AT" sz="800" dirty="0" err="1"/>
              <a:t>accessed</a:t>
            </a:r>
            <a:r>
              <a:rPr lang="de-AT" sz="800" dirty="0"/>
              <a:t> 29 </a:t>
            </a:r>
            <a:r>
              <a:rPr lang="de-AT" sz="800" dirty="0" err="1"/>
              <a:t>July</a:t>
            </a:r>
            <a:r>
              <a:rPr lang="de-AT" sz="800" dirty="0"/>
              <a:t> 2016</a:t>
            </a:r>
          </a:p>
          <a:p>
            <a:pPr marL="0" indent="0">
              <a:buNone/>
            </a:pPr>
            <a:r>
              <a:rPr lang="de-AT" sz="800" dirty="0"/>
              <a:t>Bäumler, I. (2015): Überblick über die </a:t>
            </a:r>
            <a:r>
              <a:rPr lang="de-AT" sz="800" dirty="0" err="1"/>
              <a:t>Telematiksysteme</a:t>
            </a:r>
            <a:r>
              <a:rPr lang="de-AT" sz="800" dirty="0"/>
              <a:t> für den Straßengüterverkehr, Schriftenreihe des Lehrstuhls für Logistikmanagement, </a:t>
            </a:r>
            <a:r>
              <a:rPr lang="de-AT" sz="800" dirty="0" err="1"/>
              <a:t>accessed</a:t>
            </a:r>
            <a:r>
              <a:rPr lang="de-AT" sz="800" dirty="0"/>
              <a:t> at: http://www.lm.uni-bremen.de/files/</a:t>
            </a:r>
          </a:p>
          <a:p>
            <a:pPr marL="0" indent="0">
              <a:buNone/>
            </a:pPr>
            <a:r>
              <a:rPr lang="de-AT" sz="800" dirty="0" err="1"/>
              <a:t>kotzab</a:t>
            </a:r>
            <a:r>
              <a:rPr lang="de-AT" sz="800" dirty="0"/>
              <a:t>/Schriftenreihe/SR_2015_2_final_mit%20ISSN.pdf, </a:t>
            </a:r>
            <a:r>
              <a:rPr lang="de-AT" sz="800" dirty="0" err="1"/>
              <a:t>accessed</a:t>
            </a:r>
            <a:r>
              <a:rPr lang="de-AT" sz="800" dirty="0"/>
              <a:t> 29 </a:t>
            </a:r>
            <a:r>
              <a:rPr lang="de-AT" sz="800" dirty="0" err="1"/>
              <a:t>July</a:t>
            </a:r>
            <a:r>
              <a:rPr lang="de-AT" sz="800" dirty="0"/>
              <a:t> 2016</a:t>
            </a:r>
          </a:p>
          <a:p>
            <a:pPr marL="0" indent="0">
              <a:buNone/>
            </a:pPr>
            <a:r>
              <a:rPr lang="de-AT" sz="800" dirty="0"/>
              <a:t>Berg, C. C. / Rolf, J. (o.J.): Zum Einsatz der Telematik in der Supply Chain, </a:t>
            </a:r>
            <a:r>
              <a:rPr lang="de-AT" sz="800" dirty="0" err="1"/>
              <a:t>accessed</a:t>
            </a:r>
            <a:r>
              <a:rPr lang="de-AT" sz="800" dirty="0"/>
              <a:t> at: http://www.gvb-ev.de/fileadmin/pdfs/forschungsergebnisse_07.pdf, </a:t>
            </a:r>
            <a:r>
              <a:rPr lang="de-AT" sz="800" dirty="0" err="1"/>
              <a:t>accessed</a:t>
            </a:r>
            <a:r>
              <a:rPr lang="de-AT" sz="800" dirty="0"/>
              <a:t> 29 </a:t>
            </a:r>
            <a:r>
              <a:rPr lang="de-AT" sz="800" dirty="0" err="1"/>
              <a:t>July</a:t>
            </a:r>
            <a:r>
              <a:rPr lang="de-AT" sz="800" dirty="0"/>
              <a:t> 2016</a:t>
            </a:r>
          </a:p>
          <a:p>
            <a:pPr marL="0" indent="0">
              <a:buNone/>
            </a:pPr>
            <a:r>
              <a:rPr lang="de-AT" sz="800" dirty="0"/>
              <a:t>Christof, F. (2015): V2V-Kommunikation. Platooning: Lkw im elektronisch gekoppelten Fahrzeugkonvoi, in: futurezone.at, Online-Ausgabe vom 12.03., </a:t>
            </a:r>
            <a:r>
              <a:rPr lang="de-AT" sz="800" dirty="0" err="1"/>
              <a:t>accessed</a:t>
            </a:r>
            <a:r>
              <a:rPr lang="de-AT" sz="800" dirty="0"/>
              <a:t> at http://futurezone.at/science/</a:t>
            </a:r>
          </a:p>
          <a:p>
            <a:pPr marL="0" indent="0">
              <a:buNone/>
            </a:pPr>
            <a:r>
              <a:rPr lang="de-AT" sz="800" dirty="0" err="1"/>
              <a:t>platooning</a:t>
            </a:r>
            <a:r>
              <a:rPr lang="de-AT" sz="800" dirty="0"/>
              <a:t>-</a:t>
            </a:r>
            <a:r>
              <a:rPr lang="de-AT" sz="800" dirty="0" err="1"/>
              <a:t>lkw</a:t>
            </a:r>
            <a:r>
              <a:rPr lang="de-AT" sz="800" dirty="0"/>
              <a:t>-im-elektronisch-gekoppelten-</a:t>
            </a:r>
            <a:r>
              <a:rPr lang="de-AT" sz="800" dirty="0" err="1"/>
              <a:t>fahrzeugkonvoi</a:t>
            </a:r>
            <a:r>
              <a:rPr lang="de-AT" sz="800" dirty="0"/>
              <a:t>/116.088.643, </a:t>
            </a:r>
            <a:r>
              <a:rPr lang="de-AT" sz="800" dirty="0" err="1"/>
              <a:t>accessed</a:t>
            </a:r>
            <a:r>
              <a:rPr lang="de-AT" sz="800" dirty="0"/>
              <a:t> 29 </a:t>
            </a:r>
            <a:r>
              <a:rPr lang="de-AT" sz="800" dirty="0" err="1"/>
              <a:t>July</a:t>
            </a:r>
            <a:r>
              <a:rPr lang="de-AT" sz="800" dirty="0"/>
              <a:t> 2016</a:t>
            </a:r>
          </a:p>
          <a:p>
            <a:pPr marL="0" indent="0">
              <a:buNone/>
            </a:pPr>
            <a:r>
              <a:rPr lang="de-AT" sz="800" dirty="0"/>
              <a:t>Deutsche Presse Agentur (DPA) (2015): In Amerika. Daimlers Premiere mit selbstfahrenden LKW, in: Frankfurter Allgemeine, Online-Ausgabe vom 06.05., </a:t>
            </a:r>
            <a:r>
              <a:rPr lang="de-AT" sz="800" dirty="0" err="1"/>
              <a:t>accessed</a:t>
            </a:r>
            <a:r>
              <a:rPr lang="de-AT" sz="800" dirty="0"/>
              <a:t> at http://www.faz.net/aktuell/</a:t>
            </a:r>
          </a:p>
          <a:p>
            <a:pPr marL="0" indent="0">
              <a:buNone/>
            </a:pPr>
            <a:r>
              <a:rPr lang="de-AT" sz="800" dirty="0" err="1"/>
              <a:t>wirtschaft</a:t>
            </a:r>
            <a:r>
              <a:rPr lang="de-AT" sz="800" dirty="0"/>
              <a:t>/unternehmen/daimler-darf-selbstfahrende-lastwagen-testen-13577148.html, </a:t>
            </a:r>
            <a:r>
              <a:rPr lang="de-AT" sz="800" dirty="0" err="1"/>
              <a:t>accessed</a:t>
            </a:r>
            <a:r>
              <a:rPr lang="de-AT" sz="800" dirty="0"/>
              <a:t> 27July 2016</a:t>
            </a:r>
          </a:p>
          <a:p>
            <a:pPr marL="0" indent="0">
              <a:buNone/>
            </a:pPr>
            <a:r>
              <a:rPr lang="de-AT" sz="800" dirty="0"/>
              <a:t>European Truck Platooning Challenge (2016a): </a:t>
            </a:r>
            <a:r>
              <a:rPr lang="de-AT" sz="800" dirty="0" err="1"/>
              <a:t>What</a:t>
            </a:r>
            <a:r>
              <a:rPr lang="de-AT" sz="800" dirty="0"/>
              <a:t> </a:t>
            </a:r>
            <a:r>
              <a:rPr lang="de-AT" sz="800" dirty="0" err="1"/>
              <a:t>is</a:t>
            </a:r>
            <a:r>
              <a:rPr lang="de-AT" sz="800" dirty="0"/>
              <a:t> Truck Platooning?, </a:t>
            </a:r>
            <a:r>
              <a:rPr lang="de-AT" sz="800" dirty="0" err="1"/>
              <a:t>accessed</a:t>
            </a:r>
            <a:r>
              <a:rPr lang="de-AT" sz="800" dirty="0"/>
              <a:t> at: https://www.eutruckplatooning.com/About/default.aspx, </a:t>
            </a:r>
            <a:r>
              <a:rPr lang="de-AT" sz="800" dirty="0" err="1"/>
              <a:t>accessed</a:t>
            </a:r>
            <a:r>
              <a:rPr lang="de-AT" sz="800" dirty="0"/>
              <a:t> 29 </a:t>
            </a:r>
            <a:r>
              <a:rPr lang="de-AT" sz="800" dirty="0" err="1"/>
              <a:t>July</a:t>
            </a:r>
            <a:r>
              <a:rPr lang="de-AT" sz="800" dirty="0"/>
              <a:t> 2016</a:t>
            </a:r>
          </a:p>
          <a:p>
            <a:pPr marL="0" indent="0">
              <a:buNone/>
            </a:pPr>
            <a:r>
              <a:rPr lang="de-AT" sz="800" dirty="0"/>
              <a:t>Holzer, H. (2016): Vernetzte Lkw: Rollende Datencenter, in: Zeit Online, online </a:t>
            </a:r>
            <a:r>
              <a:rPr lang="de-AT" sz="800" dirty="0" err="1"/>
              <a:t>edition</a:t>
            </a:r>
            <a:r>
              <a:rPr lang="de-AT" sz="800" dirty="0"/>
              <a:t> 08 May, </a:t>
            </a:r>
            <a:r>
              <a:rPr lang="de-AT" sz="800" dirty="0" err="1"/>
              <a:t>accessed</a:t>
            </a:r>
            <a:r>
              <a:rPr lang="de-AT" sz="800" dirty="0"/>
              <a:t> at http://www.zeit.de/mobilitaet/2016-04/logistik-lkw-vernetzung-digitalisierung, </a:t>
            </a:r>
            <a:r>
              <a:rPr lang="de-AT" sz="800" dirty="0" err="1"/>
              <a:t>accessed</a:t>
            </a:r>
            <a:r>
              <a:rPr lang="de-AT" sz="800" dirty="0"/>
              <a:t> 29 </a:t>
            </a:r>
            <a:r>
              <a:rPr lang="de-AT" sz="800" dirty="0" err="1"/>
              <a:t>July</a:t>
            </a:r>
            <a:r>
              <a:rPr lang="de-AT" sz="800" dirty="0"/>
              <a:t> 2016</a:t>
            </a:r>
          </a:p>
          <a:p>
            <a:pPr marL="0" indent="0">
              <a:buNone/>
            </a:pPr>
            <a:r>
              <a:rPr lang="de-AT" sz="800" dirty="0"/>
              <a:t>Kleine Zeitung (2015): Erster selbstfahrender Lkw auf der Autobahn, in: </a:t>
            </a:r>
            <a:r>
              <a:rPr lang="de-AT" sz="800" dirty="0">
                <a:hlinkClick r:id="rId6"/>
              </a:rPr>
              <a:t>http://www.kleinezeitung.at/wirtschaft/4835495/DaimlerTest_Erster-selbstfahrender-Lkw-auf-der-Autobahn</a:t>
            </a:r>
            <a:r>
              <a:rPr lang="de-AT" sz="800" dirty="0"/>
              <a:t>, </a:t>
            </a:r>
            <a:r>
              <a:rPr lang="de-AT" sz="800" dirty="0" err="1"/>
              <a:t>accessed</a:t>
            </a:r>
            <a:r>
              <a:rPr lang="de-AT" sz="800" dirty="0"/>
              <a:t> 29 </a:t>
            </a:r>
            <a:r>
              <a:rPr lang="de-AT" sz="800" dirty="0" err="1"/>
              <a:t>July</a:t>
            </a:r>
            <a:r>
              <a:rPr lang="de-AT" sz="800" dirty="0"/>
              <a:t> 2016</a:t>
            </a:r>
          </a:p>
          <a:p>
            <a:pPr marL="0" indent="0">
              <a:buNone/>
            </a:pPr>
            <a:endParaRPr lang="de-AT" sz="800" dirty="0"/>
          </a:p>
          <a:p>
            <a:pPr marL="0" indent="0">
              <a:buNone/>
            </a:pPr>
            <a:endParaRPr lang="de-AT" sz="800" dirty="0"/>
          </a:p>
          <a:p>
            <a:pPr marL="0" indent="0">
              <a:buNone/>
            </a:pPr>
            <a:endParaRPr lang="de-AT" sz="800" dirty="0"/>
          </a:p>
          <a:p>
            <a:pPr marL="0" indent="0">
              <a:buNone/>
            </a:pPr>
            <a:endParaRPr lang="de-AT" sz="800" dirty="0"/>
          </a:p>
        </p:txBody>
      </p:sp>
    </p:spTree>
    <p:extLst>
      <p:ext uri="{BB962C8B-B14F-4D97-AF65-F5344CB8AC3E}">
        <p14:creationId xmlns:p14="http://schemas.microsoft.com/office/powerpoint/2010/main" val="1650234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References II</a:t>
            </a:r>
          </a:p>
        </p:txBody>
      </p:sp>
      <p:sp>
        <p:nvSpPr>
          <p:cNvPr id="3" name="Inhaltsplatzhalter 2"/>
          <p:cNvSpPr>
            <a:spLocks noGrp="1"/>
          </p:cNvSpPr>
          <p:nvPr>
            <p:ph idx="1"/>
          </p:nvPr>
        </p:nvSpPr>
        <p:spPr/>
        <p:txBody>
          <a:bodyPr>
            <a:normAutofit/>
          </a:bodyPr>
          <a:lstStyle/>
          <a:p>
            <a:pPr marL="0" indent="0">
              <a:buNone/>
            </a:pPr>
            <a:r>
              <a:rPr lang="de-AT" sz="900" dirty="0" err="1"/>
              <a:t>Postinett</a:t>
            </a:r>
            <a:r>
              <a:rPr lang="de-AT" sz="900" dirty="0"/>
              <a:t>, A. (2015): Selbstfahrender LKW auf US-Straßen. Wenn der Trucker freihändig fährt, in: Handelsblatt, online </a:t>
            </a:r>
            <a:r>
              <a:rPr lang="de-AT" sz="900" dirty="0" err="1"/>
              <a:t>edition</a:t>
            </a:r>
            <a:r>
              <a:rPr lang="de-AT" sz="900" dirty="0"/>
              <a:t> 6 May, </a:t>
            </a:r>
            <a:r>
              <a:rPr lang="de-AT" sz="900" dirty="0" err="1"/>
              <a:t>accessed</a:t>
            </a:r>
            <a:r>
              <a:rPr lang="de-AT" sz="900" dirty="0"/>
              <a:t> at http://www.handelsblatt.com/unternehmen/industrie/selbstfahrender-lkw-auf-us-strassen-wenn-der-trucker-freihaendig-faehrt/11733230.html, </a:t>
            </a:r>
            <a:r>
              <a:rPr lang="de-AT" sz="900" dirty="0" err="1"/>
              <a:t>accessed</a:t>
            </a:r>
            <a:r>
              <a:rPr lang="de-AT" sz="900" dirty="0"/>
              <a:t> 26 </a:t>
            </a:r>
            <a:r>
              <a:rPr lang="de-AT" sz="900" dirty="0" err="1"/>
              <a:t>July</a:t>
            </a:r>
            <a:r>
              <a:rPr lang="de-AT" sz="900" dirty="0"/>
              <a:t> 2016</a:t>
            </a:r>
          </a:p>
          <a:p>
            <a:pPr marL="0" indent="0">
              <a:buNone/>
            </a:pPr>
            <a:r>
              <a:rPr lang="de-AT" sz="900" dirty="0" err="1"/>
              <a:t>Randelhoff</a:t>
            </a:r>
            <a:r>
              <a:rPr lang="de-AT" sz="900" dirty="0"/>
              <a:t>, M. (2012): Siemens </a:t>
            </a:r>
            <a:r>
              <a:rPr lang="de-AT" sz="900" dirty="0" err="1"/>
              <a:t>eHighway</a:t>
            </a:r>
            <a:r>
              <a:rPr lang="de-AT" sz="900" dirty="0"/>
              <a:t>, Hybrid-NFZ, LNG: Fährt der Straßengüterverkehr der Zukunft elektrisch?, </a:t>
            </a:r>
            <a:r>
              <a:rPr lang="de-AT" sz="900" dirty="0" err="1"/>
              <a:t>blog</a:t>
            </a:r>
            <a:r>
              <a:rPr lang="de-AT" sz="900" dirty="0"/>
              <a:t> </a:t>
            </a:r>
            <a:r>
              <a:rPr lang="de-AT" sz="900" dirty="0" err="1"/>
              <a:t>entry</a:t>
            </a:r>
            <a:r>
              <a:rPr lang="de-AT" sz="900" dirty="0"/>
              <a:t> 21 May, Zukunft Mobilität, </a:t>
            </a:r>
            <a:r>
              <a:rPr lang="de-AT" sz="900" dirty="0" err="1"/>
              <a:t>accessed</a:t>
            </a:r>
            <a:r>
              <a:rPr lang="de-AT" sz="900" dirty="0"/>
              <a:t> at http://www.zukunft-mobilitaet.net/9593/zukunft-des-automobils/elektromobilitaet/ehighway-siemens-hybrid-lkw-elektroantrieb/, </a:t>
            </a:r>
            <a:r>
              <a:rPr lang="de-AT" sz="900" dirty="0" err="1"/>
              <a:t>accessed</a:t>
            </a:r>
            <a:r>
              <a:rPr lang="de-AT" sz="900" dirty="0"/>
              <a:t> 29 </a:t>
            </a:r>
            <a:r>
              <a:rPr lang="de-AT" sz="900" dirty="0" err="1"/>
              <a:t>July</a:t>
            </a:r>
            <a:r>
              <a:rPr lang="de-AT" sz="900" dirty="0"/>
              <a:t> 2016</a:t>
            </a:r>
          </a:p>
          <a:p>
            <a:pPr marL="0" indent="0">
              <a:buNone/>
            </a:pPr>
            <a:r>
              <a:rPr lang="de-AT" sz="900" dirty="0"/>
              <a:t>RSGB Limited (2014): </a:t>
            </a:r>
            <a:r>
              <a:rPr lang="de-AT" sz="900" dirty="0" err="1"/>
              <a:t>DfT</a:t>
            </a:r>
            <a:r>
              <a:rPr lang="de-AT" sz="900" dirty="0"/>
              <a:t> </a:t>
            </a:r>
            <a:r>
              <a:rPr lang="de-AT" sz="900" dirty="0" err="1"/>
              <a:t>commissions</a:t>
            </a:r>
            <a:r>
              <a:rPr lang="de-AT" sz="900" dirty="0"/>
              <a:t> ‘</a:t>
            </a:r>
            <a:r>
              <a:rPr lang="de-AT" sz="900" dirty="0" err="1"/>
              <a:t>platooning</a:t>
            </a:r>
            <a:r>
              <a:rPr lang="de-AT" sz="900" dirty="0"/>
              <a:t>’ </a:t>
            </a:r>
            <a:r>
              <a:rPr lang="de-AT" sz="900" dirty="0" err="1"/>
              <a:t>study</a:t>
            </a:r>
            <a:r>
              <a:rPr lang="de-AT" sz="900" dirty="0"/>
              <a:t>, </a:t>
            </a:r>
            <a:r>
              <a:rPr lang="de-AT" sz="900" dirty="0" err="1"/>
              <a:t>accessed</a:t>
            </a:r>
            <a:r>
              <a:rPr lang="de-AT" sz="900" dirty="0"/>
              <a:t> at http://www.roadsafetygb.org.uk/news/3301.html, </a:t>
            </a:r>
            <a:r>
              <a:rPr lang="de-AT" sz="900" dirty="0" err="1"/>
              <a:t>accessed</a:t>
            </a:r>
            <a:r>
              <a:rPr lang="de-AT" sz="900" dirty="0"/>
              <a:t> 12 </a:t>
            </a:r>
            <a:r>
              <a:rPr lang="de-AT" sz="900" dirty="0" err="1"/>
              <a:t>October</a:t>
            </a:r>
            <a:r>
              <a:rPr lang="de-AT" sz="900" dirty="0"/>
              <a:t> 2016</a:t>
            </a:r>
          </a:p>
          <a:p>
            <a:pPr marL="0" indent="0">
              <a:buNone/>
            </a:pPr>
            <a:r>
              <a:rPr lang="de-AT" sz="900" dirty="0"/>
              <a:t>Scania Group (2013): Platooning [Video], YouTube, 3 </a:t>
            </a:r>
            <a:r>
              <a:rPr lang="de-AT" sz="900" dirty="0" err="1"/>
              <a:t>October</a:t>
            </a:r>
            <a:r>
              <a:rPr lang="de-AT" sz="900" dirty="0"/>
              <a:t>, </a:t>
            </a:r>
            <a:r>
              <a:rPr lang="de-AT" sz="900" dirty="0" err="1"/>
              <a:t>accessed</a:t>
            </a:r>
            <a:r>
              <a:rPr lang="de-AT" sz="900" dirty="0"/>
              <a:t> at https://www.youtube.com/watch?v=X3fF6m4ks1g, </a:t>
            </a:r>
            <a:r>
              <a:rPr lang="de-AT" sz="900" dirty="0" err="1"/>
              <a:t>accessed</a:t>
            </a:r>
            <a:r>
              <a:rPr lang="de-AT" sz="900" dirty="0"/>
              <a:t> 26 </a:t>
            </a:r>
            <a:r>
              <a:rPr lang="de-AT" sz="900" dirty="0" err="1"/>
              <a:t>July</a:t>
            </a:r>
            <a:r>
              <a:rPr lang="de-AT" sz="900" dirty="0"/>
              <a:t> 2016</a:t>
            </a:r>
          </a:p>
          <a:p>
            <a:pPr marL="0" indent="0">
              <a:buNone/>
            </a:pPr>
            <a:r>
              <a:rPr lang="de-AT" sz="900" dirty="0"/>
              <a:t>Shell Deutschland </a:t>
            </a:r>
            <a:r>
              <a:rPr lang="de-AT" sz="900" dirty="0" err="1"/>
              <a:t>Oil</a:t>
            </a:r>
            <a:r>
              <a:rPr lang="de-AT" sz="900" dirty="0"/>
              <a:t> </a:t>
            </a:r>
            <a:r>
              <a:rPr lang="de-AT" sz="900" dirty="0" err="1"/>
              <a:t>Gmbh</a:t>
            </a:r>
            <a:r>
              <a:rPr lang="de-AT" sz="900" dirty="0"/>
              <a:t> (2010): Shell LKW Studie. Fakten, Trends und Perspektiven im Straßengüterverkehr bis 2030, </a:t>
            </a:r>
            <a:r>
              <a:rPr lang="de-AT" sz="900" dirty="0" err="1"/>
              <a:t>accessed</a:t>
            </a:r>
            <a:r>
              <a:rPr lang="de-AT" sz="900" dirty="0"/>
              <a:t> at http://www.dlr.de/Portaldata/1/</a:t>
            </a:r>
          </a:p>
          <a:p>
            <a:pPr marL="0" indent="0">
              <a:buNone/>
            </a:pPr>
            <a:r>
              <a:rPr lang="de-AT" sz="900" dirty="0"/>
              <a:t>Resources/</a:t>
            </a:r>
            <a:r>
              <a:rPr lang="de-AT" sz="900" dirty="0" err="1"/>
              <a:t>portal_news</a:t>
            </a:r>
            <a:r>
              <a:rPr lang="de-AT" sz="900" dirty="0"/>
              <a:t>/newsarchiv2010_3/Shell_Lkw_Studie_FIN_17042010.pdf, </a:t>
            </a:r>
            <a:r>
              <a:rPr lang="de-AT" sz="900" dirty="0" err="1"/>
              <a:t>accessed</a:t>
            </a:r>
            <a:r>
              <a:rPr lang="de-AT" sz="900" dirty="0"/>
              <a:t> 29 </a:t>
            </a:r>
            <a:r>
              <a:rPr lang="de-AT" sz="900" dirty="0" err="1"/>
              <a:t>July</a:t>
            </a:r>
            <a:r>
              <a:rPr lang="de-AT" sz="900" dirty="0"/>
              <a:t> 2016</a:t>
            </a:r>
          </a:p>
          <a:p>
            <a:pPr marL="0" indent="0">
              <a:buNone/>
            </a:pPr>
            <a:r>
              <a:rPr lang="de-AT" sz="900" dirty="0"/>
              <a:t>Siemens AG (2012): Mit </a:t>
            </a:r>
            <a:r>
              <a:rPr lang="de-AT" sz="900" dirty="0" err="1"/>
              <a:t>eHighway</a:t>
            </a:r>
            <a:r>
              <a:rPr lang="de-AT" sz="900" dirty="0"/>
              <a:t> in die Zukunft. Innovative Lösungen für den Straßengüterverkehr, Bericht, </a:t>
            </a:r>
            <a:r>
              <a:rPr lang="de-AT" sz="900" dirty="0" err="1"/>
              <a:t>accessed</a:t>
            </a:r>
            <a:r>
              <a:rPr lang="de-AT" sz="900" dirty="0"/>
              <a:t> at http://www.siemens.com/press/pool/de/feature/2012/infrastructure-cities/mobility-logistics/2012-05-lkw/brochure-ehighway-d.pdf, </a:t>
            </a:r>
            <a:r>
              <a:rPr lang="de-AT" sz="900" dirty="0" err="1"/>
              <a:t>accessed</a:t>
            </a:r>
            <a:r>
              <a:rPr lang="de-AT" sz="900" dirty="0"/>
              <a:t> 29 </a:t>
            </a:r>
            <a:r>
              <a:rPr lang="de-AT" sz="900" dirty="0" err="1"/>
              <a:t>July</a:t>
            </a:r>
            <a:r>
              <a:rPr lang="de-AT" sz="900" dirty="0"/>
              <a:t> 2016</a:t>
            </a:r>
          </a:p>
          <a:p>
            <a:pPr marL="0" indent="0">
              <a:buNone/>
            </a:pPr>
            <a:r>
              <a:rPr lang="de-AT" sz="900" dirty="0"/>
              <a:t>Spiegel.de (2016): "In zehn Jahren werden keine Lkw-Fahrer mehr benötigt„, in: </a:t>
            </a:r>
            <a:r>
              <a:rPr lang="de-AT" sz="900" dirty="0">
                <a:hlinkClick r:id="rId2"/>
              </a:rPr>
              <a:t>http://www.spiegel.de/wirtschaft/unternehmen/autonome-lkw-in-zehn-jahren-werden-keine-fahrer-mehr-benoetigt-a-1112566.html</a:t>
            </a:r>
            <a:r>
              <a:rPr lang="de-AT" sz="900" dirty="0"/>
              <a:t>, </a:t>
            </a:r>
            <a:r>
              <a:rPr lang="de-AT" sz="900" dirty="0" err="1"/>
              <a:t>accessed</a:t>
            </a:r>
            <a:r>
              <a:rPr lang="de-AT" sz="900" dirty="0"/>
              <a:t> 30 </a:t>
            </a:r>
            <a:r>
              <a:rPr lang="de-AT" sz="900" dirty="0" err="1"/>
              <a:t>January</a:t>
            </a:r>
            <a:r>
              <a:rPr lang="de-AT" sz="900" dirty="0"/>
              <a:t> 2017</a:t>
            </a:r>
          </a:p>
          <a:p>
            <a:pPr marL="0" indent="0">
              <a:buNone/>
            </a:pPr>
            <a:r>
              <a:rPr lang="de-AT" sz="900" dirty="0"/>
              <a:t>Unabhängiges Institut für Umweltfragen (o.J.): Alternative Mobilität [Präsentation], </a:t>
            </a:r>
            <a:r>
              <a:rPr lang="de-AT" sz="900" dirty="0" err="1"/>
              <a:t>accessed</a:t>
            </a:r>
            <a:r>
              <a:rPr lang="de-AT" sz="900" dirty="0"/>
              <a:t> at https://www.google.at/#q=bio+kraftstoffe+pr%C3%A4sentation+ufu, </a:t>
            </a:r>
            <a:r>
              <a:rPr lang="de-AT" sz="900" dirty="0" err="1"/>
              <a:t>accessed</a:t>
            </a:r>
            <a:r>
              <a:rPr lang="de-AT" sz="900" dirty="0"/>
              <a:t> 29 </a:t>
            </a:r>
            <a:r>
              <a:rPr lang="de-AT" sz="900" dirty="0" err="1"/>
              <a:t>July</a:t>
            </a:r>
            <a:r>
              <a:rPr lang="de-AT" sz="900" dirty="0"/>
              <a:t> 2016</a:t>
            </a:r>
          </a:p>
          <a:p>
            <a:pPr marL="0" indent="0">
              <a:buNone/>
            </a:pPr>
            <a:r>
              <a:rPr lang="de-AT" sz="900" dirty="0"/>
              <a:t>Verkehrsrundschau (2014): Future Truck 2025 - der selbstfahrende LKW [Video], YouTube, 14 </a:t>
            </a:r>
            <a:r>
              <a:rPr lang="de-AT" sz="900" dirty="0" err="1"/>
              <a:t>July</a:t>
            </a:r>
            <a:r>
              <a:rPr lang="de-AT" sz="900" dirty="0"/>
              <a:t>, </a:t>
            </a:r>
            <a:r>
              <a:rPr lang="de-AT" sz="900" dirty="0" err="1"/>
              <a:t>accessed</a:t>
            </a:r>
            <a:r>
              <a:rPr lang="de-AT" sz="900" dirty="0"/>
              <a:t> at https://www.youtube.com/watch?v=iR5MAlpIbxY, </a:t>
            </a:r>
            <a:r>
              <a:rPr lang="de-AT" sz="900" dirty="0" err="1"/>
              <a:t>accessed</a:t>
            </a:r>
            <a:r>
              <a:rPr lang="de-AT" sz="900" dirty="0"/>
              <a:t> 26July 2016</a:t>
            </a:r>
          </a:p>
          <a:p>
            <a:pPr marL="0" indent="0">
              <a:buNone/>
            </a:pPr>
            <a:r>
              <a:rPr lang="de-AT" sz="900" dirty="0"/>
              <a:t>Wien.orf.at (2012): Neues Leitsystem gegen Staus auf A23, at </a:t>
            </a:r>
            <a:r>
              <a:rPr lang="de-AT" sz="900" dirty="0">
                <a:hlinkClick r:id="rId3"/>
              </a:rPr>
              <a:t>http://wien.orf.at/news/stories/2522882/</a:t>
            </a:r>
            <a:r>
              <a:rPr lang="de-AT" sz="900" dirty="0"/>
              <a:t>, </a:t>
            </a:r>
            <a:r>
              <a:rPr lang="de-AT" sz="900" dirty="0" err="1"/>
              <a:t>accessed</a:t>
            </a:r>
            <a:r>
              <a:rPr lang="de-AT" sz="900" dirty="0"/>
              <a:t> 31 </a:t>
            </a:r>
            <a:r>
              <a:rPr lang="de-AT" sz="900" dirty="0" err="1"/>
              <a:t>January</a:t>
            </a:r>
            <a:r>
              <a:rPr lang="de-AT" sz="900" dirty="0"/>
              <a:t> 2017</a:t>
            </a:r>
          </a:p>
          <a:p>
            <a:pPr marL="0" indent="0">
              <a:buNone/>
            </a:pPr>
            <a:r>
              <a:rPr lang="de-AT" sz="900" dirty="0"/>
              <a:t>Wirtschaftskammer Österreich (WKO) (2016): Ökologisierung des Verkehrs, </a:t>
            </a:r>
            <a:r>
              <a:rPr lang="de-AT" sz="900" dirty="0" err="1"/>
              <a:t>accessed</a:t>
            </a:r>
            <a:r>
              <a:rPr lang="de-AT" sz="900" dirty="0"/>
              <a:t> at https://www.wko.at/Content.Node/branchen/oe/TransportVerkehr/Oekologisierung-des-Verkehrs-2016.pdf, </a:t>
            </a:r>
            <a:r>
              <a:rPr lang="de-AT" sz="900" dirty="0" err="1"/>
              <a:t>accessed</a:t>
            </a:r>
            <a:r>
              <a:rPr lang="de-AT" sz="900" dirty="0"/>
              <a:t> 29 </a:t>
            </a:r>
            <a:r>
              <a:rPr lang="de-AT" sz="900" dirty="0" err="1"/>
              <a:t>July</a:t>
            </a:r>
            <a:r>
              <a:rPr lang="de-AT" sz="900" dirty="0"/>
              <a:t> 2016</a:t>
            </a:r>
          </a:p>
          <a:p>
            <a:pPr marL="0" indent="0">
              <a:buNone/>
            </a:pPr>
            <a:r>
              <a:rPr lang="de-AT" sz="900" dirty="0"/>
              <a:t>ZF-Zukunftsstudie (2014): Der LKW der Zukunft kann autonom fahren, at </a:t>
            </a:r>
            <a:r>
              <a:rPr lang="de-AT" sz="900" dirty="0">
                <a:hlinkClick r:id="rId4"/>
              </a:rPr>
              <a:t>https://www.zf-zukunftsstudie.de/der-lkw-der-zukunft-kann-autonom-fahren/</a:t>
            </a:r>
            <a:r>
              <a:rPr lang="de-AT" sz="900" dirty="0"/>
              <a:t>, </a:t>
            </a:r>
            <a:r>
              <a:rPr lang="de-AT" sz="900" dirty="0" err="1"/>
              <a:t>accessed</a:t>
            </a:r>
            <a:r>
              <a:rPr lang="de-AT" sz="900" dirty="0"/>
              <a:t> 30 </a:t>
            </a:r>
            <a:r>
              <a:rPr lang="de-AT" sz="900" dirty="0" err="1"/>
              <a:t>January</a:t>
            </a:r>
            <a:r>
              <a:rPr lang="de-AT" sz="900" dirty="0"/>
              <a:t> 2017</a:t>
            </a:r>
          </a:p>
          <a:p>
            <a:pPr marL="0" indent="0">
              <a:buNone/>
            </a:pPr>
            <a:endParaRPr lang="de-AT" sz="1200" dirty="0"/>
          </a:p>
          <a:p>
            <a:pPr marL="0" indent="0">
              <a:buNone/>
            </a:pPr>
            <a:endParaRPr lang="de-AT" sz="1200" dirty="0"/>
          </a:p>
        </p:txBody>
      </p:sp>
    </p:spTree>
    <p:extLst>
      <p:ext uri="{BB962C8B-B14F-4D97-AF65-F5344CB8AC3E}">
        <p14:creationId xmlns:p14="http://schemas.microsoft.com/office/powerpoint/2010/main" val="214265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Additional Information</a:t>
            </a:r>
          </a:p>
        </p:txBody>
      </p:sp>
      <p:sp>
        <p:nvSpPr>
          <p:cNvPr id="4" name="Content Placeholder 2"/>
          <p:cNvSpPr>
            <a:spLocks noGrp="1"/>
          </p:cNvSpPr>
          <p:nvPr>
            <p:ph idx="1"/>
          </p:nvPr>
        </p:nvSpPr>
        <p:spPr>
          <a:xfrm>
            <a:off x="457200" y="1700808"/>
            <a:ext cx="8229600" cy="4776192"/>
          </a:xfrm>
        </p:spPr>
        <p:txBody>
          <a:bodyPr>
            <a:normAutofit/>
          </a:bodyPr>
          <a:lstStyle/>
          <a:p>
            <a:pPr marL="0" indent="0">
              <a:buNone/>
            </a:pPr>
            <a:r>
              <a:rPr lang="de-AT" sz="2000" b="1" dirty="0" err="1"/>
              <a:t>We</a:t>
            </a:r>
            <a:r>
              <a:rPr lang="de-AT" sz="2000" b="1" dirty="0"/>
              <a:t> </a:t>
            </a:r>
            <a:r>
              <a:rPr lang="de-AT" sz="2000" b="1" dirty="0" err="1"/>
              <a:t>hope</a:t>
            </a:r>
            <a:r>
              <a:rPr lang="de-AT" sz="2000" b="1" dirty="0"/>
              <a:t> </a:t>
            </a:r>
            <a:r>
              <a:rPr lang="de-AT" sz="2000" b="1" dirty="0" err="1"/>
              <a:t>our</a:t>
            </a:r>
            <a:r>
              <a:rPr lang="de-AT" sz="2000" b="1" dirty="0"/>
              <a:t> PowerPoint </a:t>
            </a:r>
            <a:r>
              <a:rPr lang="de-AT" sz="2000" b="1" dirty="0" err="1"/>
              <a:t>presentation</a:t>
            </a:r>
            <a:r>
              <a:rPr lang="de-AT" sz="2000" b="1" dirty="0"/>
              <a:t> </a:t>
            </a:r>
            <a:r>
              <a:rPr lang="de-AT" sz="2000" b="1" dirty="0" err="1"/>
              <a:t>meets</a:t>
            </a:r>
            <a:r>
              <a:rPr lang="de-AT" sz="2000" b="1" dirty="0"/>
              <a:t> </a:t>
            </a:r>
            <a:r>
              <a:rPr lang="de-AT" sz="2000" b="1" dirty="0" err="1"/>
              <a:t>your</a:t>
            </a:r>
            <a:r>
              <a:rPr lang="de-AT" sz="2000" b="1" dirty="0"/>
              <a:t> </a:t>
            </a:r>
            <a:r>
              <a:rPr lang="de-AT" sz="2000" b="1" dirty="0" err="1"/>
              <a:t>requirements</a:t>
            </a:r>
            <a:r>
              <a:rPr lang="de-AT" sz="2000" b="1" dirty="0"/>
              <a:t>!</a:t>
            </a:r>
          </a:p>
          <a:p>
            <a:pPr marL="0" indent="0">
              <a:buNone/>
            </a:pPr>
            <a:endParaRPr lang="de-AT" sz="2000" b="1" dirty="0"/>
          </a:p>
          <a:p>
            <a:pPr marL="0" indent="0">
              <a:buNone/>
            </a:pPr>
            <a:r>
              <a:rPr lang="de-AT" sz="2000" b="1" dirty="0"/>
              <a:t>        </a:t>
            </a:r>
            <a:r>
              <a:rPr lang="de-AT" sz="2000" b="1" dirty="0" err="1"/>
              <a:t>You</a:t>
            </a:r>
            <a:r>
              <a:rPr lang="de-AT" sz="2000" b="1" dirty="0"/>
              <a:t> </a:t>
            </a:r>
            <a:r>
              <a:rPr lang="de-AT" sz="2000" b="1" dirty="0" err="1"/>
              <a:t>are</a:t>
            </a:r>
            <a:r>
              <a:rPr lang="de-AT" sz="2000" b="1" dirty="0"/>
              <a:t> </a:t>
            </a:r>
            <a:r>
              <a:rPr lang="de-AT" sz="2000" b="1" dirty="0" err="1"/>
              <a:t>welcome</a:t>
            </a:r>
            <a:r>
              <a:rPr lang="de-AT" sz="2000" b="1" dirty="0"/>
              <a:t> </a:t>
            </a:r>
            <a:r>
              <a:rPr lang="de-AT" sz="2000" b="1" dirty="0" err="1"/>
              <a:t>to</a:t>
            </a:r>
            <a:r>
              <a:rPr lang="de-AT" sz="2000" b="1" dirty="0"/>
              <a:t> </a:t>
            </a:r>
            <a:r>
              <a:rPr lang="de-AT" sz="2000" b="1" dirty="0" err="1"/>
              <a:t>adapt</a:t>
            </a:r>
            <a:r>
              <a:rPr lang="de-AT" sz="2000" b="1" dirty="0"/>
              <a:t> </a:t>
            </a:r>
            <a:r>
              <a:rPr lang="de-AT" sz="2000" b="1" dirty="0" err="1"/>
              <a:t>this</a:t>
            </a:r>
            <a:r>
              <a:rPr lang="de-AT" sz="2000" b="1" dirty="0"/>
              <a:t> </a:t>
            </a:r>
            <a:r>
              <a:rPr lang="de-AT" sz="2000" b="1" dirty="0" err="1"/>
              <a:t>presentation</a:t>
            </a:r>
            <a:r>
              <a:rPr lang="de-AT" sz="2000" b="1" dirty="0"/>
              <a:t> </a:t>
            </a:r>
            <a:r>
              <a:rPr lang="de-AT" sz="2000" b="1" dirty="0" err="1"/>
              <a:t>according</a:t>
            </a:r>
            <a:r>
              <a:rPr lang="de-AT" sz="2000" b="1" dirty="0"/>
              <a:t> </a:t>
            </a:r>
            <a:r>
              <a:rPr lang="de-AT" sz="2000" b="1" dirty="0" err="1"/>
              <a:t>to</a:t>
            </a:r>
            <a:r>
              <a:rPr lang="de-AT" sz="2000" b="1" dirty="0"/>
              <a:t> </a:t>
            </a:r>
            <a:r>
              <a:rPr lang="de-AT" sz="2000" b="1" dirty="0" err="1"/>
              <a:t>your</a:t>
            </a:r>
            <a:r>
              <a:rPr lang="de-AT" sz="2000" b="1" dirty="0"/>
              <a:t> </a:t>
            </a:r>
            <a:r>
              <a:rPr lang="de-AT" sz="2000" b="1" dirty="0" err="1"/>
              <a:t>wishes</a:t>
            </a:r>
            <a:r>
              <a:rPr lang="de-AT" sz="2000" b="1" dirty="0"/>
              <a:t> and </a:t>
            </a:r>
            <a:r>
              <a:rPr lang="de-AT" sz="2000" b="1" dirty="0" err="1"/>
              <a:t>requirements</a:t>
            </a:r>
            <a:r>
              <a:rPr lang="de-AT" sz="2000" b="1" dirty="0"/>
              <a:t> and </a:t>
            </a:r>
            <a:r>
              <a:rPr lang="de-AT" sz="2000" b="1" dirty="0" err="1"/>
              <a:t>to</a:t>
            </a:r>
            <a:r>
              <a:rPr lang="de-AT" sz="2000" b="1" dirty="0"/>
              <a:t> </a:t>
            </a:r>
            <a:r>
              <a:rPr lang="de-AT" sz="2000" b="1" dirty="0" err="1"/>
              <a:t>use</a:t>
            </a:r>
            <a:r>
              <a:rPr lang="de-AT" sz="2000" b="1" dirty="0"/>
              <a:t> </a:t>
            </a:r>
            <a:r>
              <a:rPr lang="de-AT" sz="2000" b="1" dirty="0" err="1"/>
              <a:t>it</a:t>
            </a:r>
            <a:r>
              <a:rPr lang="de-AT" sz="2000" b="1" dirty="0"/>
              <a:t> for </a:t>
            </a:r>
            <a:r>
              <a:rPr lang="de-AT" sz="2000" b="1" dirty="0" err="1"/>
              <a:t>your</a:t>
            </a:r>
            <a:r>
              <a:rPr lang="de-AT" sz="2000" b="1" dirty="0"/>
              <a:t> </a:t>
            </a:r>
            <a:r>
              <a:rPr lang="de-AT" sz="2000" b="1" dirty="0" err="1"/>
              <a:t>lessons</a:t>
            </a:r>
            <a:r>
              <a:rPr lang="de-AT" sz="2000" b="1" dirty="0"/>
              <a:t>/</a:t>
            </a:r>
            <a:r>
              <a:rPr lang="de-AT" sz="2000" b="1" dirty="0" err="1"/>
              <a:t>lectures</a:t>
            </a:r>
            <a:r>
              <a:rPr lang="de-AT" sz="2000" b="1" dirty="0"/>
              <a:t>.</a:t>
            </a:r>
          </a:p>
          <a:p>
            <a:pPr marL="0" indent="0">
              <a:buNone/>
            </a:pPr>
            <a:endParaRPr lang="de-AT" sz="2000" b="1" dirty="0"/>
          </a:p>
          <a:p>
            <a:pPr marL="0" indent="0">
              <a:buNone/>
            </a:pPr>
            <a:r>
              <a:rPr lang="de-AT" sz="2000" b="1" dirty="0" err="1"/>
              <a:t>We</a:t>
            </a:r>
            <a:r>
              <a:rPr lang="de-AT" sz="2000" b="1" dirty="0"/>
              <a:t> </a:t>
            </a:r>
            <a:r>
              <a:rPr lang="de-AT" sz="2000" b="1" dirty="0" err="1"/>
              <a:t>are</a:t>
            </a:r>
            <a:r>
              <a:rPr lang="de-AT" sz="2000" b="1" dirty="0"/>
              <a:t> happy </a:t>
            </a:r>
            <a:r>
              <a:rPr lang="de-AT" sz="2000" b="1" dirty="0" err="1"/>
              <a:t>to</a:t>
            </a:r>
            <a:r>
              <a:rPr lang="de-AT" sz="2000" b="1" dirty="0"/>
              <a:t> </a:t>
            </a:r>
            <a:r>
              <a:rPr lang="de-AT" sz="2000" b="1" dirty="0" err="1"/>
              <a:t>receive</a:t>
            </a:r>
            <a:r>
              <a:rPr lang="de-AT" sz="2000" b="1" dirty="0"/>
              <a:t> </a:t>
            </a:r>
            <a:r>
              <a:rPr lang="de-AT" sz="2000" b="1" dirty="0" err="1"/>
              <a:t>your</a:t>
            </a:r>
            <a:r>
              <a:rPr lang="de-AT" sz="2000" b="1" dirty="0"/>
              <a:t> </a:t>
            </a:r>
            <a:r>
              <a:rPr lang="de-AT" sz="2000" b="1" dirty="0" err="1"/>
              <a:t>questions</a:t>
            </a:r>
            <a:r>
              <a:rPr lang="de-AT" sz="2000" b="1" dirty="0"/>
              <a:t> </a:t>
            </a:r>
            <a:r>
              <a:rPr lang="de-AT" sz="2000" b="1" dirty="0" err="1"/>
              <a:t>or</a:t>
            </a:r>
            <a:r>
              <a:rPr lang="de-AT" sz="2000" b="1" dirty="0"/>
              <a:t> </a:t>
            </a:r>
            <a:r>
              <a:rPr lang="de-AT" sz="2000" b="1" dirty="0" err="1"/>
              <a:t>feedback</a:t>
            </a:r>
            <a:r>
              <a:rPr lang="de-AT" sz="2000" b="1" dirty="0"/>
              <a:t> at reroad@fh-vie.ac.at .</a:t>
            </a:r>
          </a:p>
          <a:p>
            <a:pPr marL="0" indent="0">
              <a:buNone/>
            </a:pPr>
            <a:endParaRPr lang="de-AT" sz="2000" b="1" dirty="0"/>
          </a:p>
          <a:p>
            <a:pPr marL="0" indent="0">
              <a:buNone/>
            </a:pPr>
            <a:r>
              <a:rPr lang="de-AT" sz="2000" b="1" dirty="0"/>
              <a:t>Further PowerPoint </a:t>
            </a:r>
            <a:r>
              <a:rPr lang="de-AT" sz="2000" b="1" dirty="0" err="1"/>
              <a:t>slides</a:t>
            </a:r>
            <a:r>
              <a:rPr lang="de-AT" sz="2000" b="1" dirty="0"/>
              <a:t> and </a:t>
            </a:r>
            <a:r>
              <a:rPr lang="de-AT" sz="2000" b="1" dirty="0" err="1"/>
              <a:t>teaching</a:t>
            </a:r>
            <a:r>
              <a:rPr lang="de-AT" sz="2000" b="1" dirty="0"/>
              <a:t> </a:t>
            </a:r>
            <a:r>
              <a:rPr lang="de-AT" sz="2000" b="1" dirty="0" err="1"/>
              <a:t>resources</a:t>
            </a:r>
            <a:r>
              <a:rPr lang="de-AT" sz="2000" b="1" dirty="0"/>
              <a:t> at</a:t>
            </a:r>
          </a:p>
          <a:p>
            <a:pPr marL="0" indent="0">
              <a:buNone/>
            </a:pPr>
            <a:endParaRPr lang="de-AT" sz="400" b="1" dirty="0"/>
          </a:p>
          <a:p>
            <a:pPr marL="0" indent="0">
              <a:buNone/>
            </a:pPr>
            <a:r>
              <a:rPr lang="de-AT" sz="2000" b="1" dirty="0"/>
              <a:t>http://www.retrans.at/de/</a:t>
            </a:r>
          </a:p>
          <a:p>
            <a:pPr marL="0" indent="0">
              <a:buNone/>
            </a:pPr>
            <a:endParaRPr lang="de-AT" sz="2000" b="1" dirty="0"/>
          </a:p>
        </p:txBody>
      </p:sp>
      <p:pic>
        <p:nvPicPr>
          <p:cNvPr id="5" name="Picture 3"/>
          <p:cNvPicPr>
            <a:picLocks noChangeAspect="1"/>
          </p:cNvPicPr>
          <p:nvPr/>
        </p:nvPicPr>
        <p:blipFill>
          <a:blip r:embed="rId3" cstate="print">
            <a:graysc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28666" y="2348880"/>
            <a:ext cx="432048" cy="432048"/>
          </a:xfrm>
          <a:prstGeom prst="rect">
            <a:avLst/>
          </a:prstGeom>
          <a:ln>
            <a:noFill/>
          </a:ln>
        </p:spPr>
      </p:pic>
    </p:spTree>
    <p:extLst>
      <p:ext uri="{BB962C8B-B14F-4D97-AF65-F5344CB8AC3E}">
        <p14:creationId xmlns:p14="http://schemas.microsoft.com/office/powerpoint/2010/main" val="185578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dirty="0">
                <a:solidFill>
                  <a:prstClr val="black"/>
                </a:solidFill>
              </a:rPr>
              <a:t>Some Recent Trends in Road Transport</a:t>
            </a:r>
            <a:endParaRPr lang="en-AU" dirty="0"/>
          </a:p>
        </p:txBody>
      </p:sp>
      <p:grpSp>
        <p:nvGrpSpPr>
          <p:cNvPr id="4" name="Gruppieren 3"/>
          <p:cNvGrpSpPr/>
          <p:nvPr/>
        </p:nvGrpSpPr>
        <p:grpSpPr>
          <a:xfrm>
            <a:off x="694542" y="3535771"/>
            <a:ext cx="2101756" cy="2451967"/>
            <a:chOff x="539551" y="1735753"/>
            <a:chExt cx="2101756" cy="2451967"/>
          </a:xfrm>
        </p:grpSpPr>
        <p:grpSp>
          <p:nvGrpSpPr>
            <p:cNvPr id="5" name="Gruppieren 4"/>
            <p:cNvGrpSpPr/>
            <p:nvPr/>
          </p:nvGrpSpPr>
          <p:grpSpPr>
            <a:xfrm>
              <a:off x="539552" y="1735753"/>
              <a:ext cx="2101755" cy="1900210"/>
              <a:chOff x="1194106" y="1677810"/>
              <a:chExt cx="2101755" cy="1900210"/>
            </a:xfrm>
          </p:grpSpPr>
          <p:pic>
            <p:nvPicPr>
              <p:cNvPr id="7" name="Picture 2" descr="Optisch ist der selbstfahrende LKW nicht von herkömmlichen LKWs zu unterscheiden"/>
              <p:cNvPicPr>
                <a:picLocks noChangeAspect="1" noChangeArrowheads="1"/>
              </p:cNvPicPr>
              <p:nvPr/>
            </p:nvPicPr>
            <p:blipFill rotWithShape="1">
              <a:blip r:embed="rId3">
                <a:extLst>
                  <a:ext uri="{28A0092B-C50C-407E-A947-70E740481C1C}">
                    <a14:useLocalDpi xmlns:a14="http://schemas.microsoft.com/office/drawing/2010/main" val="0"/>
                  </a:ext>
                </a:extLst>
              </a:blip>
              <a:srcRect l="16031" r="15782"/>
              <a:stretch/>
            </p:blipFill>
            <p:spPr bwMode="auto">
              <a:xfrm>
                <a:off x="1194106" y="1844824"/>
                <a:ext cx="2101755" cy="17331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hteck 7"/>
              <p:cNvSpPr/>
              <p:nvPr/>
            </p:nvSpPr>
            <p:spPr>
              <a:xfrm>
                <a:off x="1727053" y="1677810"/>
                <a:ext cx="1035860" cy="169277"/>
              </a:xfrm>
              <a:prstGeom prst="rect">
                <a:avLst/>
              </a:prstGeom>
            </p:spPr>
            <p:txBody>
              <a:bodyPr wrap="none">
                <a:spAutoFit/>
              </a:bodyPr>
              <a:lstStyle/>
              <a:p>
                <a:pPr algn="ctr"/>
                <a:r>
                  <a:rPr lang="en-AU" sz="500" dirty="0">
                    <a:latin typeface="Arial" pitchFamily="34" charset="0"/>
                    <a:cs typeface="Arial" pitchFamily="34" charset="0"/>
                  </a:rPr>
                  <a:t>Daimler Trucks (2015) online. </a:t>
                </a:r>
              </a:p>
            </p:txBody>
          </p:sp>
        </p:grpSp>
        <p:sp>
          <p:nvSpPr>
            <p:cNvPr id="6" name="Rechteck 5"/>
            <p:cNvSpPr/>
            <p:nvPr/>
          </p:nvSpPr>
          <p:spPr>
            <a:xfrm>
              <a:off x="539551" y="3721452"/>
              <a:ext cx="2101756"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latin typeface="Arial" pitchFamily="34" charset="0"/>
                  <a:cs typeface="Arial" pitchFamily="34" charset="0"/>
                </a:rPr>
                <a:t>self-driving truck</a:t>
              </a:r>
            </a:p>
          </p:txBody>
        </p:sp>
      </p:grpSp>
      <p:grpSp>
        <p:nvGrpSpPr>
          <p:cNvPr id="9" name="Gruppieren 8"/>
          <p:cNvGrpSpPr/>
          <p:nvPr/>
        </p:nvGrpSpPr>
        <p:grpSpPr>
          <a:xfrm>
            <a:off x="3130176" y="3702785"/>
            <a:ext cx="2860705" cy="2119428"/>
            <a:chOff x="203387" y="1556712"/>
            <a:chExt cx="2860705" cy="2119428"/>
          </a:xfrm>
          <a:solidFill>
            <a:srgbClr val="E7E6E6"/>
          </a:solidFill>
        </p:grpSpPr>
        <p:grpSp>
          <p:nvGrpSpPr>
            <p:cNvPr id="10" name="Gruppieren 9"/>
            <p:cNvGrpSpPr/>
            <p:nvPr/>
          </p:nvGrpSpPr>
          <p:grpSpPr>
            <a:xfrm>
              <a:off x="467544" y="1556712"/>
              <a:ext cx="2596548" cy="1902473"/>
              <a:chOff x="3347864" y="2033821"/>
              <a:chExt cx="2596548" cy="1902473"/>
            </a:xfrm>
            <a:grpFill/>
          </p:grpSpPr>
          <p:pic>
            <p:nvPicPr>
              <p:cNvPr id="12" name="Picture 2" descr="Beim Platooning gibt der erste Lkw das Tempo vor, alle anderen folgen. Quelle: Sca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2203098"/>
                <a:ext cx="2596548" cy="1733196"/>
              </a:xfrm>
              <a:prstGeom prst="rect">
                <a:avLst/>
              </a:prstGeom>
              <a:grpFill/>
              <a:ln>
                <a:solidFill>
                  <a:srgbClr val="787878"/>
                </a:solidFill>
              </a:ln>
            </p:spPr>
          </p:pic>
          <p:sp>
            <p:nvSpPr>
              <p:cNvPr id="13" name="Rechteck 12"/>
              <p:cNvSpPr/>
              <p:nvPr/>
            </p:nvSpPr>
            <p:spPr>
              <a:xfrm>
                <a:off x="4244425" y="2033821"/>
                <a:ext cx="803425" cy="169277"/>
              </a:xfrm>
              <a:prstGeom prst="rect">
                <a:avLst/>
              </a:prstGeom>
              <a:solidFill>
                <a:schemeClr val="bg1"/>
              </a:solidFill>
              <a:ln>
                <a:noFill/>
              </a:ln>
            </p:spPr>
            <p:txBody>
              <a:bodyPr wrap="none">
                <a:spAutoFit/>
              </a:bodyPr>
              <a:lstStyle/>
              <a:p>
                <a:pPr algn="ctr"/>
                <a:r>
                  <a:rPr lang="de-AT" sz="500" dirty="0">
                    <a:latin typeface="Arial" pitchFamily="34" charset="0"/>
                    <a:cs typeface="Arial" pitchFamily="34" charset="0"/>
                  </a:rPr>
                  <a:t>Scania (2016) online. </a:t>
                </a:r>
              </a:p>
            </p:txBody>
          </p:sp>
        </p:grpSp>
        <p:sp>
          <p:nvSpPr>
            <p:cNvPr id="11" name="Rechteck 10"/>
            <p:cNvSpPr/>
            <p:nvPr/>
          </p:nvSpPr>
          <p:spPr>
            <a:xfrm rot="470963">
              <a:off x="203387" y="3209872"/>
              <a:ext cx="1699985" cy="466268"/>
            </a:xfrm>
            <a:prstGeom prst="rect">
              <a:avLst/>
            </a:prstGeom>
            <a:grp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a:solidFill>
                    <a:schemeClr val="tx1"/>
                  </a:solidFill>
                  <a:latin typeface="Arial" pitchFamily="34" charset="0"/>
                  <a:cs typeface="Arial" pitchFamily="34" charset="0"/>
                </a:rPr>
                <a:t>platooning</a:t>
              </a:r>
              <a:endParaRPr lang="de-AT" sz="1400" b="1" dirty="0">
                <a:solidFill>
                  <a:schemeClr val="tx1"/>
                </a:solidFill>
                <a:latin typeface="Arial" pitchFamily="34" charset="0"/>
                <a:cs typeface="Arial" pitchFamily="34" charset="0"/>
              </a:endParaRPr>
            </a:p>
          </p:txBody>
        </p:sp>
      </p:grpSp>
      <p:grpSp>
        <p:nvGrpSpPr>
          <p:cNvPr id="14" name="Gruppieren 13"/>
          <p:cNvGrpSpPr/>
          <p:nvPr/>
        </p:nvGrpSpPr>
        <p:grpSpPr>
          <a:xfrm>
            <a:off x="6506804" y="3934988"/>
            <a:ext cx="1995755" cy="2143881"/>
            <a:chOff x="203388" y="3970103"/>
            <a:chExt cx="1995755" cy="2143881"/>
          </a:xfrm>
        </p:grpSpPr>
        <p:grpSp>
          <p:nvGrpSpPr>
            <p:cNvPr id="15" name="Gruppieren 14"/>
            <p:cNvGrpSpPr/>
            <p:nvPr/>
          </p:nvGrpSpPr>
          <p:grpSpPr>
            <a:xfrm>
              <a:off x="467544" y="3970103"/>
              <a:ext cx="1731599" cy="1900877"/>
              <a:chOff x="467544" y="3970103"/>
              <a:chExt cx="1731599" cy="1900877"/>
            </a:xfrm>
          </p:grpSpPr>
          <p:pic>
            <p:nvPicPr>
              <p:cNvPr id="17" name="Picture 7" descr="Alternative Kraftstof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4139380"/>
                <a:ext cx="1731599" cy="173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hteck 17"/>
              <p:cNvSpPr/>
              <p:nvPr/>
            </p:nvSpPr>
            <p:spPr>
              <a:xfrm>
                <a:off x="935141" y="3970103"/>
                <a:ext cx="830677" cy="169277"/>
              </a:xfrm>
              <a:prstGeom prst="rect">
                <a:avLst/>
              </a:prstGeom>
            </p:spPr>
            <p:txBody>
              <a:bodyPr wrap="none">
                <a:spAutoFit/>
              </a:bodyPr>
              <a:lstStyle/>
              <a:p>
                <a:pPr algn="ctr"/>
                <a:r>
                  <a:rPr lang="de-AT" sz="500" dirty="0">
                    <a:latin typeface="Arial" pitchFamily="34" charset="0"/>
                    <a:cs typeface="Arial" pitchFamily="34" charset="0"/>
                  </a:rPr>
                  <a:t>Tecosol (2012) online. </a:t>
                </a:r>
              </a:p>
            </p:txBody>
          </p:sp>
        </p:grpSp>
        <p:sp>
          <p:nvSpPr>
            <p:cNvPr id="16" name="Rechteck 15"/>
            <p:cNvSpPr/>
            <p:nvPr/>
          </p:nvSpPr>
          <p:spPr>
            <a:xfrm rot="470963">
              <a:off x="203388" y="5647716"/>
              <a:ext cx="1699985"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itchFamily="34" charset="0"/>
                  <a:cs typeface="Arial" pitchFamily="34" charset="0"/>
                </a:rPr>
                <a:t>biofuels</a:t>
              </a:r>
            </a:p>
          </p:txBody>
        </p:sp>
      </p:grpSp>
      <p:grpSp>
        <p:nvGrpSpPr>
          <p:cNvPr id="19" name="Gruppieren 18"/>
          <p:cNvGrpSpPr/>
          <p:nvPr/>
        </p:nvGrpSpPr>
        <p:grpSpPr>
          <a:xfrm>
            <a:off x="1269111" y="1729288"/>
            <a:ext cx="3054374" cy="1590741"/>
            <a:chOff x="2683949" y="4374552"/>
            <a:chExt cx="3054374" cy="1590741"/>
          </a:xfrm>
        </p:grpSpPr>
        <p:grpSp>
          <p:nvGrpSpPr>
            <p:cNvPr id="20" name="Gruppieren 19"/>
            <p:cNvGrpSpPr/>
            <p:nvPr/>
          </p:nvGrpSpPr>
          <p:grpSpPr>
            <a:xfrm>
              <a:off x="2683949" y="4413015"/>
              <a:ext cx="2815267" cy="1552278"/>
              <a:chOff x="2683949" y="4413015"/>
              <a:chExt cx="2815267" cy="1552278"/>
            </a:xfrm>
          </p:grpSpPr>
          <p:pic>
            <p:nvPicPr>
              <p:cNvPr id="22" name="Picture 13" descr="Telematik Tablet YellowFo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3949" y="4582293"/>
                <a:ext cx="2815267" cy="138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3" name="Rechteck 22"/>
              <p:cNvSpPr/>
              <p:nvPr/>
            </p:nvSpPr>
            <p:spPr>
              <a:xfrm>
                <a:off x="2683949" y="4413015"/>
                <a:ext cx="902811" cy="169277"/>
              </a:xfrm>
              <a:prstGeom prst="rect">
                <a:avLst/>
              </a:prstGeom>
            </p:spPr>
            <p:txBody>
              <a:bodyPr wrap="none">
                <a:spAutoFit/>
              </a:bodyPr>
              <a:lstStyle/>
              <a:p>
                <a:pPr algn="ctr"/>
                <a:r>
                  <a:rPr lang="de-AT" sz="500" dirty="0">
                    <a:latin typeface="Arial" pitchFamily="34" charset="0"/>
                    <a:cs typeface="Arial" pitchFamily="34" charset="0"/>
                  </a:rPr>
                  <a:t>YellowFox (2013) online. </a:t>
                </a:r>
              </a:p>
            </p:txBody>
          </p:sp>
        </p:grpSp>
        <p:sp>
          <p:nvSpPr>
            <p:cNvPr id="21" name="Rechteck 20"/>
            <p:cNvSpPr/>
            <p:nvPr/>
          </p:nvSpPr>
          <p:spPr>
            <a:xfrm rot="705198">
              <a:off x="4570376" y="4374552"/>
              <a:ext cx="1167947"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itchFamily="34" charset="0"/>
                  <a:cs typeface="Arial" pitchFamily="34" charset="0"/>
                </a:rPr>
                <a:t>telematics</a:t>
              </a:r>
            </a:p>
          </p:txBody>
        </p:sp>
      </p:grpSp>
      <p:grpSp>
        <p:nvGrpSpPr>
          <p:cNvPr id="24" name="Gruppieren 23"/>
          <p:cNvGrpSpPr/>
          <p:nvPr/>
        </p:nvGrpSpPr>
        <p:grpSpPr>
          <a:xfrm>
            <a:off x="5350133" y="1584074"/>
            <a:ext cx="2768850" cy="2118711"/>
            <a:chOff x="5668029" y="4077072"/>
            <a:chExt cx="2768850" cy="2118711"/>
          </a:xfrm>
        </p:grpSpPr>
        <p:grpSp>
          <p:nvGrpSpPr>
            <p:cNvPr id="25" name="Gruppieren 24"/>
            <p:cNvGrpSpPr/>
            <p:nvPr/>
          </p:nvGrpSpPr>
          <p:grpSpPr>
            <a:xfrm>
              <a:off x="6196244" y="4077072"/>
              <a:ext cx="2240635" cy="1888221"/>
              <a:chOff x="5796136" y="2634916"/>
              <a:chExt cx="2240635" cy="1888221"/>
            </a:xfrm>
          </p:grpSpPr>
          <p:pic>
            <p:nvPicPr>
              <p:cNvPr id="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8990" r="28628"/>
              <a:stretch/>
            </p:blipFill>
            <p:spPr bwMode="auto">
              <a:xfrm>
                <a:off x="5796136" y="2791537"/>
                <a:ext cx="2240635" cy="173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hteck 27"/>
              <p:cNvSpPr/>
              <p:nvPr/>
            </p:nvSpPr>
            <p:spPr>
              <a:xfrm>
                <a:off x="6516343" y="2634916"/>
                <a:ext cx="800219" cy="169277"/>
              </a:xfrm>
              <a:prstGeom prst="rect">
                <a:avLst/>
              </a:prstGeom>
            </p:spPr>
            <p:txBody>
              <a:bodyPr wrap="none">
                <a:spAutoFit/>
              </a:bodyPr>
              <a:lstStyle/>
              <a:p>
                <a:pPr algn="ctr"/>
                <a:r>
                  <a:rPr lang="de-AT" sz="500" dirty="0">
                    <a:latin typeface="Arial" pitchFamily="34" charset="0"/>
                    <a:cs typeface="Arial" pitchFamily="34" charset="0"/>
                  </a:rPr>
                  <a:t>Siemens (2015) p. 4. </a:t>
                </a:r>
              </a:p>
            </p:txBody>
          </p:sp>
        </p:grpSp>
        <p:sp>
          <p:nvSpPr>
            <p:cNvPr id="26" name="Rechteck 25"/>
            <p:cNvSpPr/>
            <p:nvPr/>
          </p:nvSpPr>
          <p:spPr>
            <a:xfrm rot="382910">
              <a:off x="5668029" y="5729515"/>
              <a:ext cx="1434218"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itchFamily="34" charset="0"/>
                  <a:cs typeface="Arial" pitchFamily="34" charset="0"/>
                </a:rPr>
                <a:t>electric drive</a:t>
              </a:r>
            </a:p>
          </p:txBody>
        </p:sp>
      </p:grpSp>
    </p:spTree>
    <p:extLst>
      <p:ext uri="{BB962C8B-B14F-4D97-AF65-F5344CB8AC3E}">
        <p14:creationId xmlns:p14="http://schemas.microsoft.com/office/powerpoint/2010/main" val="87105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2400">
              <a:solidFill>
                <a:schemeClr val="tx1"/>
              </a:solidFill>
              <a:latin typeface="Arial" panose="020B0604020202020204" pitchFamily="34" charset="0"/>
              <a:cs typeface="Arial" panose="020B0604020202020204" pitchFamily="34" charset="0"/>
            </a:endParaRPr>
          </a:p>
          <a:p>
            <a:pPr marL="87313"/>
            <a:r>
              <a:rPr lang="en-AU" b="1">
                <a:solidFill>
                  <a:schemeClr val="tx1"/>
                </a:solidFill>
                <a:latin typeface="Arial" panose="020B0604020202020204" pitchFamily="34" charset="0"/>
                <a:cs typeface="Arial" panose="020B0604020202020204" pitchFamily="34" charset="0"/>
              </a:rPr>
              <a:t>Characteristics: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autopilot</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different systems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intervention possibilities</a:t>
            </a:r>
          </a:p>
        </p:txBody>
      </p:sp>
      <p:sp>
        <p:nvSpPr>
          <p:cNvPr id="2" name="Titel 1"/>
          <p:cNvSpPr>
            <a:spLocks noGrp="1"/>
          </p:cNvSpPr>
          <p:nvPr>
            <p:ph type="title"/>
          </p:nvPr>
        </p:nvSpPr>
        <p:spPr/>
        <p:txBody>
          <a:bodyPr/>
          <a:lstStyle/>
          <a:p>
            <a:r>
              <a:rPr lang="en-AU" sz="2000" b="0" i="1"/>
              <a:t>Short Overview</a:t>
            </a:r>
            <a:br>
              <a:rPr lang="en-AU"/>
            </a:br>
            <a:r>
              <a:rPr lang="en-AU"/>
              <a:t>Self-driving Truck</a:t>
            </a:r>
          </a:p>
        </p:txBody>
      </p:sp>
      <p:pic>
        <p:nvPicPr>
          <p:cNvPr id="3076" name="Picture 4" descr="https://images.futurezone.at/15C466_007.jpg/fuzo-slideshow-slide/128.948.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92565"/>
            <a:ext cx="3696195" cy="2459859"/>
          </a:xfrm>
          <a:prstGeom prst="roundRect">
            <a:avLst>
              <a:gd name="adj" fmla="val 8594"/>
            </a:avLst>
          </a:prstGeom>
          <a:solidFill>
            <a:srgbClr val="FFFFFF">
              <a:shade val="85000"/>
            </a:srgbClr>
          </a:solidFill>
          <a:ln>
            <a:noFill/>
          </a:ln>
          <a:effectLst/>
        </p:spPr>
      </p:pic>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increased efficiency</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increased safety</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job profile upgrade</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legal hurdles</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different national legal situations</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0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New Job Profile for Truck Drivers?</a:t>
            </a:r>
          </a:p>
        </p:txBody>
      </p:sp>
      <p:grpSp>
        <p:nvGrpSpPr>
          <p:cNvPr id="4" name="Gruppieren 3"/>
          <p:cNvGrpSpPr/>
          <p:nvPr/>
        </p:nvGrpSpPr>
        <p:grpSpPr>
          <a:xfrm>
            <a:off x="255310" y="1772816"/>
            <a:ext cx="2101756" cy="2451967"/>
            <a:chOff x="539551" y="1735753"/>
            <a:chExt cx="2101756" cy="2451967"/>
          </a:xfrm>
        </p:grpSpPr>
        <p:grpSp>
          <p:nvGrpSpPr>
            <p:cNvPr id="5" name="Gruppieren 4"/>
            <p:cNvGrpSpPr/>
            <p:nvPr/>
          </p:nvGrpSpPr>
          <p:grpSpPr>
            <a:xfrm>
              <a:off x="539552" y="1735753"/>
              <a:ext cx="2101755" cy="1900210"/>
              <a:chOff x="1194106" y="1677810"/>
              <a:chExt cx="2101755" cy="1900210"/>
            </a:xfrm>
          </p:grpSpPr>
          <p:pic>
            <p:nvPicPr>
              <p:cNvPr id="7" name="Picture 2" descr="Optisch ist der selbstfahrende LKW nicht von herkömmlichen LKWs zu unterscheiden"/>
              <p:cNvPicPr>
                <a:picLocks noChangeAspect="1" noChangeArrowheads="1"/>
              </p:cNvPicPr>
              <p:nvPr/>
            </p:nvPicPr>
            <p:blipFill rotWithShape="1">
              <a:blip r:embed="rId3">
                <a:extLst>
                  <a:ext uri="{28A0092B-C50C-407E-A947-70E740481C1C}">
                    <a14:useLocalDpi xmlns:a14="http://schemas.microsoft.com/office/drawing/2010/main" val="0"/>
                  </a:ext>
                </a:extLst>
              </a:blip>
              <a:srcRect l="16031" r="15782"/>
              <a:stretch/>
            </p:blipFill>
            <p:spPr bwMode="auto">
              <a:xfrm>
                <a:off x="1194106" y="1844824"/>
                <a:ext cx="2101755" cy="17331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hteck 7"/>
              <p:cNvSpPr/>
              <p:nvPr/>
            </p:nvSpPr>
            <p:spPr>
              <a:xfrm>
                <a:off x="1727053" y="1677810"/>
                <a:ext cx="1035860" cy="169277"/>
              </a:xfrm>
              <a:prstGeom prst="rect">
                <a:avLst/>
              </a:prstGeom>
            </p:spPr>
            <p:txBody>
              <a:bodyPr wrap="none">
                <a:spAutoFit/>
              </a:bodyPr>
              <a:lstStyle/>
              <a:p>
                <a:pPr algn="ctr"/>
                <a:r>
                  <a:rPr lang="de-AT" sz="500" dirty="0">
                    <a:latin typeface="Arial" pitchFamily="34" charset="0"/>
                    <a:cs typeface="Arial" pitchFamily="34" charset="0"/>
                  </a:rPr>
                  <a:t>Daimler Trucks (2015) online. </a:t>
                </a:r>
              </a:p>
            </p:txBody>
          </p:sp>
        </p:grpSp>
        <p:sp>
          <p:nvSpPr>
            <p:cNvPr id="6" name="Rechteck 5"/>
            <p:cNvSpPr/>
            <p:nvPr/>
          </p:nvSpPr>
          <p:spPr>
            <a:xfrm>
              <a:off x="539551" y="3721452"/>
              <a:ext cx="2101756" cy="466268"/>
            </a:xfrm>
            <a:prstGeom prst="rect">
              <a:avLst/>
            </a:prstGeom>
            <a:solidFill>
              <a:srgbClr val="E7E6E6"/>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a:solidFill>
                    <a:schemeClr val="tx1"/>
                  </a:solidFill>
                  <a:latin typeface="Arial" pitchFamily="34" charset="0"/>
                  <a:cs typeface="Arial" pitchFamily="34" charset="0"/>
                </a:rPr>
                <a:t>self-driving truck</a:t>
              </a:r>
            </a:p>
          </p:txBody>
        </p:sp>
      </p:grpSp>
      <p:pic>
        <p:nvPicPr>
          <p:cNvPr id="9" name="Grafik 8"/>
          <p:cNvPicPr>
            <a:picLocks noChangeAspect="1"/>
          </p:cNvPicPr>
          <p:nvPr/>
        </p:nvPicPr>
        <p:blipFill>
          <a:blip r:embed="rId4"/>
          <a:stretch>
            <a:fillRect/>
          </a:stretch>
        </p:blipFill>
        <p:spPr>
          <a:xfrm>
            <a:off x="3512578" y="1655691"/>
            <a:ext cx="3435686" cy="2017336"/>
          </a:xfrm>
          <a:prstGeom prst="rect">
            <a:avLst/>
          </a:prstGeom>
        </p:spPr>
      </p:pic>
      <p:pic>
        <p:nvPicPr>
          <p:cNvPr id="10" name="Grafik 9"/>
          <p:cNvPicPr>
            <a:picLocks noChangeAspect="1"/>
          </p:cNvPicPr>
          <p:nvPr/>
        </p:nvPicPr>
        <p:blipFill>
          <a:blip r:embed="rId5"/>
          <a:stretch>
            <a:fillRect/>
          </a:stretch>
        </p:blipFill>
        <p:spPr>
          <a:xfrm>
            <a:off x="5650064" y="3822073"/>
            <a:ext cx="3384376" cy="2251949"/>
          </a:xfrm>
          <a:prstGeom prst="rect">
            <a:avLst/>
          </a:prstGeom>
        </p:spPr>
      </p:pic>
      <p:pic>
        <p:nvPicPr>
          <p:cNvPr id="11" name="Grafik 10"/>
          <p:cNvPicPr>
            <a:picLocks noChangeAspect="1"/>
          </p:cNvPicPr>
          <p:nvPr/>
        </p:nvPicPr>
        <p:blipFill>
          <a:blip r:embed="rId6"/>
          <a:stretch>
            <a:fillRect/>
          </a:stretch>
        </p:blipFill>
        <p:spPr>
          <a:xfrm>
            <a:off x="2573090" y="4149080"/>
            <a:ext cx="2863006" cy="1924942"/>
          </a:xfrm>
          <a:prstGeom prst="rect">
            <a:avLst/>
          </a:prstGeom>
        </p:spPr>
      </p:pic>
    </p:spTree>
    <p:extLst>
      <p:ext uri="{BB962C8B-B14F-4D97-AF65-F5344CB8AC3E}">
        <p14:creationId xmlns:p14="http://schemas.microsoft.com/office/powerpoint/2010/main" val="152844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2400">
              <a:solidFill>
                <a:schemeClr val="tx1"/>
              </a:solidFill>
              <a:latin typeface="Arial" panose="020B0604020202020204" pitchFamily="34" charset="0"/>
              <a:cs typeface="Arial" panose="020B0604020202020204" pitchFamily="34" charset="0"/>
            </a:endParaRPr>
          </a:p>
          <a:p>
            <a:pPr marL="87313"/>
            <a:r>
              <a:rPr lang="en-AU" b="1">
                <a:solidFill>
                  <a:schemeClr val="tx1"/>
                </a:solidFill>
                <a:latin typeface="Arial" panose="020B0604020202020204" pitchFamily="34" charset="0"/>
                <a:cs typeface="Arial" panose="020B0604020202020204" pitchFamily="34" charset="0"/>
              </a:rPr>
              <a:t>Characteristics: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networked columns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innovative techniques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about 10 trucks per convoy</a:t>
            </a:r>
          </a:p>
        </p:txBody>
      </p:sp>
      <p:sp>
        <p:nvSpPr>
          <p:cNvPr id="2" name="Titel 1"/>
          <p:cNvSpPr>
            <a:spLocks noGrp="1"/>
          </p:cNvSpPr>
          <p:nvPr>
            <p:ph type="title"/>
          </p:nvPr>
        </p:nvSpPr>
        <p:spPr/>
        <p:txBody>
          <a:bodyPr/>
          <a:lstStyle/>
          <a:p>
            <a:r>
              <a:rPr lang="en-AU" sz="2000" b="0" i="1"/>
              <a:t>Short Overview</a:t>
            </a:r>
            <a:br>
              <a:rPr lang="en-AU"/>
            </a:br>
            <a:r>
              <a:rPr lang="en-AU"/>
              <a:t>Platooning</a:t>
            </a:r>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better traffic flow</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Increased efficiency</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environmental relief</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focus on the road</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legal hurdles</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different national legal situations</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pic>
        <p:nvPicPr>
          <p:cNvPr id="4098" name="Picture 2" descr="Bildergebnis für platoo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51144"/>
            <a:ext cx="3626248" cy="2415852"/>
          </a:xfrm>
          <a:prstGeom prst="roundRect">
            <a:avLst>
              <a:gd name="adj" fmla="val 6691"/>
            </a:avLst>
          </a:prstGeom>
          <a:solidFill>
            <a:srgbClr val="FFFFFF">
              <a:shade val="85000"/>
            </a:srgbClr>
          </a:solidFill>
          <a:ln>
            <a:noFill/>
          </a:ln>
          <a:effectLst/>
        </p:spPr>
      </p:pic>
    </p:spTree>
    <p:extLst>
      <p:ext uri="{BB962C8B-B14F-4D97-AF65-F5344CB8AC3E}">
        <p14:creationId xmlns:p14="http://schemas.microsoft.com/office/powerpoint/2010/main" val="70523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"European Truck Platooning Challenge"</a:t>
            </a:r>
          </a:p>
        </p:txBody>
      </p:sp>
      <p:pic>
        <p:nvPicPr>
          <p:cNvPr id="4" name="Grafik 3"/>
          <p:cNvPicPr/>
          <p:nvPr/>
        </p:nvPicPr>
        <p:blipFill>
          <a:blip r:embed="rId3" cstate="print">
            <a:extLst>
              <a:ext uri="{28A0092B-C50C-407E-A947-70E740481C1C}">
                <a14:useLocalDpi xmlns:a14="http://schemas.microsoft.com/office/drawing/2010/main" val="0"/>
              </a:ext>
            </a:extLst>
          </a:blip>
          <a:stretch>
            <a:fillRect/>
          </a:stretch>
        </p:blipFill>
        <p:spPr>
          <a:xfrm>
            <a:off x="251520" y="1714445"/>
            <a:ext cx="4680520" cy="1858571"/>
          </a:xfrm>
          <a:prstGeom prst="rect">
            <a:avLst/>
          </a:prstGeom>
        </p:spPr>
      </p:pic>
      <p:pic>
        <p:nvPicPr>
          <p:cNvPr id="5" name="Grafik 4"/>
          <p:cNvPicPr>
            <a:picLocks noChangeAspect="1"/>
          </p:cNvPicPr>
          <p:nvPr/>
        </p:nvPicPr>
        <p:blipFill>
          <a:blip r:embed="rId4"/>
          <a:stretch>
            <a:fillRect/>
          </a:stretch>
        </p:blipFill>
        <p:spPr>
          <a:xfrm>
            <a:off x="5148064" y="1784653"/>
            <a:ext cx="3699461" cy="3920592"/>
          </a:xfrm>
          <a:prstGeom prst="rect">
            <a:avLst/>
          </a:prstGeom>
        </p:spPr>
      </p:pic>
      <p:pic>
        <p:nvPicPr>
          <p:cNvPr id="6" name="Grafik 5"/>
          <p:cNvPicPr>
            <a:picLocks noChangeAspect="1"/>
          </p:cNvPicPr>
          <p:nvPr/>
        </p:nvPicPr>
        <p:blipFill>
          <a:blip r:embed="rId5"/>
          <a:stretch>
            <a:fillRect/>
          </a:stretch>
        </p:blipFill>
        <p:spPr>
          <a:xfrm>
            <a:off x="253576" y="3754805"/>
            <a:ext cx="4678464" cy="2410499"/>
          </a:xfrm>
          <a:prstGeom prst="rect">
            <a:avLst/>
          </a:prstGeom>
        </p:spPr>
      </p:pic>
    </p:spTree>
    <p:extLst>
      <p:ext uri="{BB962C8B-B14F-4D97-AF65-F5344CB8AC3E}">
        <p14:creationId xmlns:p14="http://schemas.microsoft.com/office/powerpoint/2010/main" val="267959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933056"/>
            <a:ext cx="4320480" cy="1368152"/>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2400" dirty="0">
              <a:solidFill>
                <a:schemeClr val="tx1"/>
              </a:solidFill>
              <a:latin typeface="Arial" panose="020B0604020202020204" pitchFamily="34" charset="0"/>
              <a:cs typeface="Arial" panose="020B0604020202020204" pitchFamily="34" charset="0"/>
            </a:endParaRPr>
          </a:p>
          <a:p>
            <a:endParaRPr lang="de-AT" sz="900" dirty="0">
              <a:solidFill>
                <a:schemeClr val="tx1"/>
              </a:solidFill>
              <a:latin typeface="Arial" panose="020B0604020202020204" pitchFamily="34" charset="0"/>
              <a:cs typeface="Arial" panose="020B0604020202020204" pitchFamily="34" charset="0"/>
            </a:endParaRPr>
          </a:p>
          <a:p>
            <a:pPr marL="87313" algn="ctr"/>
            <a:r>
              <a:rPr lang="de-AT" b="1" dirty="0">
                <a:solidFill>
                  <a:schemeClr val="tx1"/>
                </a:solidFill>
                <a:latin typeface="Arial" panose="020B0604020202020204" pitchFamily="34" charset="0"/>
                <a:cs typeface="Arial" panose="020B0604020202020204" pitchFamily="34" charset="0"/>
              </a:rPr>
              <a:t>Combination of hybrid drive and </a:t>
            </a:r>
            <a:r>
              <a:rPr lang="de-DE" b="1" dirty="0">
                <a:solidFill>
                  <a:schemeClr val="tx1"/>
                </a:solidFill>
                <a:latin typeface="Arial" panose="020B0604020202020204" pitchFamily="34" charset="0"/>
                <a:cs typeface="Arial" panose="020B0604020202020204" pitchFamily="34" charset="0"/>
              </a:rPr>
              <a:t>supply with electrical energy</a:t>
            </a:r>
            <a:endParaRPr lang="de-AT" b="1"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AU" sz="2000" b="0" i="1"/>
              <a:t>Short Overview</a:t>
            </a:r>
            <a:br>
              <a:rPr lang="en-AU"/>
            </a:br>
            <a:r>
              <a:rPr lang="en-AU" sz="3200"/>
              <a:t>Electric drive exemplified by "eHighway" </a:t>
            </a:r>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protection of the environment</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economical goods transport</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quick feasibility</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investment and implementation costs </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grounding of overhead lines</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90" r="28628"/>
          <a:stretch/>
        </p:blipFill>
        <p:spPr bwMode="auto">
          <a:xfrm>
            <a:off x="949446" y="1922738"/>
            <a:ext cx="3212660" cy="2482797"/>
          </a:xfrm>
          <a:prstGeom prst="roundRect">
            <a:avLst>
              <a:gd name="adj" fmla="val 6268"/>
            </a:avLst>
          </a:prstGeom>
          <a:solidFill>
            <a:srgbClr val="FFFFFF">
              <a:shade val="85000"/>
            </a:srgbClr>
          </a:solidFill>
          <a:ln>
            <a:noFill/>
          </a:ln>
          <a:effectLst/>
        </p:spPr>
      </p:pic>
    </p:spTree>
    <p:extLst>
      <p:ext uri="{BB962C8B-B14F-4D97-AF65-F5344CB8AC3E}">
        <p14:creationId xmlns:p14="http://schemas.microsoft.com/office/powerpoint/2010/main" val="225804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000" b="0" i="1"/>
              <a:t>Short Overview</a:t>
            </a:r>
            <a:br>
              <a:rPr lang="en-AU"/>
            </a:br>
            <a:r>
              <a:rPr lang="en-AU" sz="3200"/>
              <a:t>Biofuels</a:t>
            </a:r>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occasionally immediately usable or smaller conversions</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lower emissions</a:t>
            </a:r>
          </a:p>
        </p:txBody>
      </p:sp>
      <p:sp>
        <p:nvSpPr>
          <p:cNvPr id="11" name="Abgerundetes Rechteck 10"/>
          <p:cNvSpPr/>
          <p:nvPr/>
        </p:nvSpPr>
        <p:spPr>
          <a:xfrm>
            <a:off x="5777841" y="1667910"/>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use of food</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heavy land use for production</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sp>
        <p:nvSpPr>
          <p:cNvPr id="14" name="Abgerundetes Rechteck 13"/>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lang="en-AU" b="1">
                <a:solidFill>
                  <a:schemeClr val="tx1"/>
                </a:solidFill>
                <a:latin typeface="Arial" panose="020B0604020202020204" pitchFamily="34" charset="0"/>
                <a:cs typeface="Arial" panose="020B0604020202020204" pitchFamily="34" charset="0"/>
              </a:rPr>
              <a:t>3 generations: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bioethanol, biodiesel</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biomethane, cellulose-ethanol</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algae, cultivated plants</a:t>
            </a:r>
          </a:p>
        </p:txBody>
      </p:sp>
      <p:pic>
        <p:nvPicPr>
          <p:cNvPr id="16" name="Picture 7" descr="Alternative Kraftstoff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0771">
            <a:off x="1342927" y="2080986"/>
            <a:ext cx="2304256" cy="23042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8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AU" sz="2000" b="0" i="1"/>
              <a:t>Short Overview</a:t>
            </a:r>
            <a:br>
              <a:rPr lang="en-AU"/>
            </a:br>
            <a:r>
              <a:rPr lang="en-AU" sz="3200"/>
              <a:t>Telematics</a:t>
            </a:r>
          </a:p>
        </p:txBody>
      </p:sp>
      <p:sp>
        <p:nvSpPr>
          <p:cNvPr id="10" name="Abgerundetes Rechteck 9"/>
          <p:cNvSpPr/>
          <p:nvPr/>
        </p:nvSpPr>
        <p:spPr>
          <a:xfrm>
            <a:off x="5148064" y="1978650"/>
            <a:ext cx="3168352" cy="166637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en-AU" sz="160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fleet management</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assistance system</a:t>
            </a:r>
          </a:p>
          <a:p>
            <a:pPr marL="285750" indent="-1952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toll accounting</a:t>
            </a:r>
          </a:p>
        </p:txBody>
      </p:sp>
      <p:sp>
        <p:nvSpPr>
          <p:cNvPr id="11" name="Abgerundetes Rechteck 10"/>
          <p:cNvSpPr/>
          <p:nvPr/>
        </p:nvSpPr>
        <p:spPr>
          <a:xfrm>
            <a:off x="5572831" y="1656060"/>
            <a:ext cx="2318817" cy="576064"/>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chemeClr val="bg1"/>
                </a:solidFill>
                <a:latin typeface="Arial" panose="020B0604020202020204" pitchFamily="34" charset="0"/>
                <a:cs typeface="Arial" panose="020B0604020202020204" pitchFamily="34" charset="0"/>
              </a:rPr>
              <a:t>Fields of application</a:t>
            </a:r>
            <a:endParaRPr lang="de-AT" b="1" dirty="0">
              <a:solidFill>
                <a:schemeClr val="bg1"/>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436816"/>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5755324" y="3841684"/>
            <a:ext cx="1905064" cy="576064"/>
          </a:xfrm>
          <a:prstGeom prst="roundRect">
            <a:avLst>
              <a:gd name="adj" fmla="val 10227"/>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solidFill>
                  <a:srgbClr val="787878"/>
                </a:solidFill>
                <a:latin typeface="Arial" panose="020B0604020202020204" pitchFamily="34" charset="0"/>
                <a:cs typeface="Arial" panose="020B0604020202020204" pitchFamily="34" charset="0"/>
              </a:rPr>
              <a:t>Example</a:t>
            </a:r>
            <a:endParaRPr lang="de-AT" b="1" dirty="0">
              <a:solidFill>
                <a:srgbClr val="787878"/>
              </a:solidFill>
              <a:latin typeface="Arial" panose="020B0604020202020204" pitchFamily="34" charset="0"/>
              <a:cs typeface="Arial" panose="020B0604020202020204" pitchFamily="34" charset="0"/>
            </a:endParaRPr>
          </a:p>
        </p:txBody>
      </p:sp>
      <p:sp>
        <p:nvSpPr>
          <p:cNvPr id="14" name="Abgerundetes Rechteck 13"/>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2400">
              <a:solidFill>
                <a:schemeClr val="tx1"/>
              </a:solidFill>
              <a:latin typeface="Arial" panose="020B0604020202020204" pitchFamily="34" charset="0"/>
              <a:cs typeface="Arial" panose="020B0604020202020204" pitchFamily="34" charset="0"/>
            </a:endParaRPr>
          </a:p>
          <a:p>
            <a:pPr marL="87313"/>
            <a:r>
              <a:rPr lang="en-AU" b="1">
                <a:solidFill>
                  <a:schemeClr val="tx1"/>
                </a:solidFill>
                <a:latin typeface="Arial" panose="020B0604020202020204" pitchFamily="34" charset="0"/>
                <a:cs typeface="Arial" panose="020B0604020202020204" pitchFamily="34" charset="0"/>
              </a:rPr>
              <a:t>Definition of terms: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telecommunications and informatics</a:t>
            </a:r>
          </a:p>
          <a:p>
            <a:pPr marL="722313" indent="-182563">
              <a:buFont typeface="Wingdings" panose="05000000000000000000" pitchFamily="2" charset="2"/>
              <a:buChar char="§"/>
            </a:pPr>
            <a:r>
              <a:rPr lang="en-AU">
                <a:solidFill>
                  <a:schemeClr val="tx1"/>
                </a:solidFill>
                <a:latin typeface="Arial" panose="020B0604020202020204" pitchFamily="34" charset="0"/>
                <a:cs typeface="Arial" panose="020B0604020202020204" pitchFamily="34" charset="0"/>
              </a:rPr>
              <a:t>communication / exchange of information</a:t>
            </a:r>
          </a:p>
        </p:txBody>
      </p:sp>
      <p:pic>
        <p:nvPicPr>
          <p:cNvPr id="9" name="Picture 13" descr="Telematik Tablet YellowF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753" y="2232124"/>
            <a:ext cx="4063159" cy="199602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2" name="Picture 2" descr="Bildergebnis für deTAGtive logis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6453">
            <a:off x="5677383" y="4668787"/>
            <a:ext cx="2154322" cy="13501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24441914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3088</Words>
  <Application>Microsoft Office PowerPoint</Application>
  <PresentationFormat>Bildschirmpräsentation (4:3)</PresentationFormat>
  <Paragraphs>207</Paragraphs>
  <Slides>15</Slides>
  <Notes>12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Larissa</vt:lpstr>
      <vt:lpstr>Road Transport</vt:lpstr>
      <vt:lpstr>Some Recent Trends in Road Transport</vt:lpstr>
      <vt:lpstr>Short Overview Self-driving Truck</vt:lpstr>
      <vt:lpstr>New Job Profile for Truck Drivers?</vt:lpstr>
      <vt:lpstr>Short Overview Platooning</vt:lpstr>
      <vt:lpstr>"European Truck Platooning Challenge"</vt:lpstr>
      <vt:lpstr>Short Overview Electric drive exemplified by "eHighway" </vt:lpstr>
      <vt:lpstr>Short Overview Biofuels</vt:lpstr>
      <vt:lpstr>Short Overview Telematics</vt:lpstr>
      <vt:lpstr>Traffic Control System  (German: Verkehrsbeeinflussungsanlage VBA)</vt:lpstr>
      <vt:lpstr>Functional Diagram of a Traffic Control System</vt:lpstr>
      <vt:lpstr>Parking Space Information System for Trucks</vt:lpstr>
      <vt:lpstr> References I</vt:lpstr>
      <vt:lpstr>References II</vt:lpstr>
      <vt:lpstr>Additional Information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Sandra Eitler</dc:creator>
  <cp:lastModifiedBy>Sandra Eitler</cp:lastModifiedBy>
  <cp:revision>617</cp:revision>
  <dcterms:created xsi:type="dcterms:W3CDTF">2016-05-26T13:35:26Z</dcterms:created>
  <dcterms:modified xsi:type="dcterms:W3CDTF">2019-08-09T19:34:26Z</dcterms:modified>
</cp:coreProperties>
</file>