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75" r:id="rId2"/>
    <p:sldId id="292" r:id="rId3"/>
    <p:sldId id="293" r:id="rId4"/>
    <p:sldId id="299" r:id="rId5"/>
    <p:sldId id="294" r:id="rId6"/>
    <p:sldId id="298" r:id="rId7"/>
    <p:sldId id="295" r:id="rId8"/>
    <p:sldId id="296" r:id="rId9"/>
    <p:sldId id="297" r:id="rId10"/>
    <p:sldId id="300" r:id="rId11"/>
    <p:sldId id="305" r:id="rId12"/>
    <p:sldId id="301" r:id="rId13"/>
    <p:sldId id="303" r:id="rId14"/>
    <p:sldId id="304" r:id="rId15"/>
    <p:sldId id="302"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87878"/>
    <a:srgbClr val="FFD966"/>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5109" autoAdjust="0"/>
  </p:normalViewPr>
  <p:slideViewPr>
    <p:cSldViewPr>
      <p:cViewPr varScale="1">
        <p:scale>
          <a:sx n="72" d="100"/>
          <a:sy n="72" d="100"/>
        </p:scale>
        <p:origin x="168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86937-7D3D-4C2B-97B7-6534197FCA33}" type="datetimeFigureOut">
              <a:rPr lang="de-AT" smtClean="0"/>
              <a:t>22.02.2017</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59F4-E9BF-48A2-9FD8-B661C1D80BC9}" type="slidenum">
              <a:rPr lang="de-AT" smtClean="0"/>
              <a:t>‹Nr.›</a:t>
            </a:fld>
            <a:endParaRPr lang="de-AT" dirty="0"/>
          </a:p>
        </p:txBody>
      </p:sp>
    </p:spTree>
    <p:extLst>
      <p:ext uri="{BB962C8B-B14F-4D97-AF65-F5344CB8AC3E}">
        <p14:creationId xmlns:p14="http://schemas.microsoft.com/office/powerpoint/2010/main" val="2213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BCBD-4161-489E-85B0-276E88E0F5F7}" type="datetimeFigureOut">
              <a:rPr lang="de-AT" smtClean="0"/>
              <a:t>22.02.2017</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937D2-6117-4881-B88D-D373CF5AE833}" type="slidenum">
              <a:rPr lang="de-AT" smtClean="0"/>
              <a:t>‹Nr.›</a:t>
            </a:fld>
            <a:endParaRPr lang="de-AT" dirty="0"/>
          </a:p>
        </p:txBody>
      </p:sp>
    </p:spTree>
    <p:extLst>
      <p:ext uri="{BB962C8B-B14F-4D97-AF65-F5344CB8AC3E}">
        <p14:creationId xmlns:p14="http://schemas.microsoft.com/office/powerpoint/2010/main" val="42751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utruckplatooning.com/default.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t>Quelle-Bilder:</a:t>
            </a:r>
            <a:r>
              <a:rPr lang="de-AT" b="1" baseline="0" dirty="0" smtClean="0"/>
              <a:t> </a:t>
            </a:r>
            <a:r>
              <a:rPr lang="de-AT" sz="1200" kern="1200" dirty="0" smtClean="0">
                <a:solidFill>
                  <a:schemeClr val="tx1"/>
                </a:solidFill>
                <a:effectLst/>
                <a:latin typeface="+mn-lt"/>
                <a:ea typeface="+mn-ea"/>
                <a:cs typeface="+mn-cs"/>
              </a:rPr>
              <a:t>YellowFox (2013)</a:t>
            </a:r>
            <a:r>
              <a:rPr lang="de-AT" sz="1200" kern="1200" baseline="0" dirty="0" smtClean="0">
                <a:solidFill>
                  <a:schemeClr val="tx1"/>
                </a:solidFill>
                <a:effectLst/>
                <a:latin typeface="+mn-lt"/>
                <a:ea typeface="+mn-ea"/>
                <a:cs typeface="+mn-cs"/>
              </a:rPr>
              <a:t> online; Siemens (2015) online; Daimler Trucks (2015) online; </a:t>
            </a:r>
            <a:r>
              <a:rPr lang="de-AT" sz="1200" kern="1200" dirty="0" smtClean="0">
                <a:solidFill>
                  <a:schemeClr val="tx1"/>
                </a:solidFill>
                <a:effectLst/>
                <a:latin typeface="+mn-lt"/>
                <a:ea typeface="+mn-ea"/>
                <a:cs typeface="+mn-cs"/>
              </a:rPr>
              <a:t>Scania (2016)</a:t>
            </a:r>
            <a:r>
              <a:rPr lang="de-AT" sz="1200" kern="1200" baseline="0" dirty="0" smtClean="0">
                <a:solidFill>
                  <a:schemeClr val="tx1"/>
                </a:solidFill>
                <a:effectLst/>
                <a:latin typeface="+mn-lt"/>
                <a:ea typeface="+mn-ea"/>
                <a:cs typeface="+mn-cs"/>
              </a:rPr>
              <a:t> online; Tecosol (2012)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375111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Eine Vielzahl von Sensoren erfassen Verkehrs- und </a:t>
            </a:r>
            <a:r>
              <a:rPr lang="de-AT" dirty="0" err="1" smtClean="0"/>
              <a:t>Umfelddaten</a:t>
            </a:r>
            <a:r>
              <a:rPr lang="de-AT" dirty="0" smtClean="0"/>
              <a:t> entlang der Autobahnen und Schnellstraßen. Sie detektieren einerseits die Verkehrsmenge und Geschwindigkeiten, andererseits witterungsbedingte Gefahren wie Nässe oder Sichtbehinderungen. In Abhängigkeit von den gemessenen Daten werden automatisch unterschiedliche Geschwindigkeitsbeschränkungen beziehungsweise Warnungen auf den VBA geschalten.</a:t>
            </a:r>
          </a:p>
          <a:p>
            <a:endParaRPr lang="de-AT" dirty="0" smtClean="0"/>
          </a:p>
          <a:p>
            <a:r>
              <a:rPr lang="de-AT" dirty="0" smtClean="0"/>
              <a:t>Vieles wird jedoch von den Operatoren übernommen. Sie sind rund um die Uhr in den neun regionalen Verkehrsmanagementzentralen in ganz Österreich im Einsatz und haben Überblick über das Netz der ASFINAG. Bei Ereignissen - wie etwa Unfällen oder Pannen - können sie manuell Geschwindigkeitsbeschränkungen und Warnungen schalten.</a:t>
            </a:r>
          </a:p>
          <a:p>
            <a:endParaRPr lang="de-AT" dirty="0" smtClean="0"/>
          </a:p>
          <a:p>
            <a:r>
              <a:rPr lang="de-AT" b="1" dirty="0" smtClean="0"/>
              <a:t>Es werden zwei Typen von VBA unterschieden:</a:t>
            </a:r>
          </a:p>
          <a:p>
            <a:r>
              <a:rPr lang="de-AT" b="1" dirty="0" smtClean="0"/>
              <a:t>Streckenbeeinflussungsanlagen</a:t>
            </a:r>
            <a:r>
              <a:rPr lang="de-AT" dirty="0" smtClean="0"/>
              <a:t> informieren auf dem Straßennetz über plötzlich eintretende Ereignisse (zum Beispiel Unfälle oder Schnee) und harmonisieren die Geschwindigkeiten auf Basis der vorherrschenden Gegebenheiten (Verkehrsaufkommen, Stau-Ereignisse und vieles mehr).</a:t>
            </a:r>
          </a:p>
          <a:p>
            <a:r>
              <a:rPr lang="de-AT" b="1" dirty="0" smtClean="0"/>
              <a:t>Netzbeeinflussungsanlagen</a:t>
            </a:r>
            <a:r>
              <a:rPr lang="de-AT" dirty="0" smtClean="0"/>
              <a:t> können im Ereignisfall direkt entlang der Autobahn auf den Überkopfwegweisern eine Alternativroute vorschlagen beziehungsweise auf diese umleiten.</a:t>
            </a:r>
          </a:p>
          <a:p>
            <a:endParaRPr lang="de-AT" dirty="0" smtClean="0"/>
          </a:p>
          <a:p>
            <a:r>
              <a:rPr lang="de-AT" dirty="0" smtClean="0"/>
              <a:t>Quellen:  </a:t>
            </a:r>
            <a:r>
              <a:rPr lang="de-AT" dirty="0" err="1" smtClean="0"/>
              <a:t>Asfinag</a:t>
            </a:r>
            <a:r>
              <a:rPr lang="de-AT" dirty="0" smtClean="0"/>
              <a:t> (2017a),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11</a:t>
            </a:fld>
            <a:endParaRPr lang="de-AT" dirty="0"/>
          </a:p>
        </p:txBody>
      </p:sp>
    </p:spTree>
    <p:extLst>
      <p:ext uri="{BB962C8B-B14F-4D97-AF65-F5344CB8AC3E}">
        <p14:creationId xmlns:p14="http://schemas.microsoft.com/office/powerpoint/2010/main" val="337787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Die Lkw-Stellplatz Information unterstützt Berufskraftfahrerinnen und -fahrer bei der Suche nach freien Parkplätzen. Mit der ASFINAG App "Unterwegs" können diese Stellplätze auch mobil eingesehen werden.</a:t>
            </a:r>
          </a:p>
          <a:p>
            <a:r>
              <a:rPr lang="de-AT" dirty="0" smtClean="0"/>
              <a:t>Der Auslastungsgrad der Lkw-Stellplätze wird ständig von den Mitarbeiterinnen und Mitarbeitern der regionalen Verkehrsmanagementzentralen überwacht und somit stets auf dem aktuellen Stand gehalten. Damit ist der Auslastungsgrad der Parkplätze stets aktuell. Die Anzeige auf der Strecke erfolgt auf Überkopfwegweisern oder Wechseltextanzeigen. Stehen solche in einem Autobahnabschnitt nicht zur Verfügung, geben errichtete Hinweisschilder die Status-Anzeigen an die Lkw-Lenkerinnen und Lenker weiter. Zusätzlich wird die Parkplatzsuche über online verfügbare Webcams der ASFINAG unterstützt. Diese Webcams können beispielsweise über die ASFINAG Homepage, den Verkehrsinfodienst und die App ASFINAG "Unterwegs" eingesehen werden, und so die verfügbaren Lkw-Stellplätze einfach gefunden werden.</a:t>
            </a:r>
          </a:p>
          <a:p>
            <a:endParaRPr lang="de-AT" dirty="0" smtClean="0"/>
          </a:p>
          <a:p>
            <a:r>
              <a:rPr lang="de-AT" dirty="0" smtClean="0"/>
              <a:t> Quelle: </a:t>
            </a:r>
            <a:r>
              <a:rPr lang="de-AT" dirty="0" err="1" smtClean="0"/>
              <a:t>Asfinag</a:t>
            </a:r>
            <a:r>
              <a:rPr lang="de-AT" dirty="0" smtClean="0"/>
              <a:t> (2017b): </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12</a:t>
            </a:fld>
            <a:endParaRPr lang="de-AT" dirty="0"/>
          </a:p>
        </p:txBody>
      </p:sp>
    </p:spTree>
    <p:extLst>
      <p:ext uri="{BB962C8B-B14F-4D97-AF65-F5344CB8AC3E}">
        <p14:creationId xmlns:p14="http://schemas.microsoft.com/office/powerpoint/2010/main" val="399326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Das Konzept des selbstfahrenden LKWs orientiert sich an der grundsätzlichen Funktion des Autopiloten im Flugzeug. Durch die Aktivierung der Funktion werden die Spur, der Fahrzeugabstand sowie die Geschwindigkeit unter Einbeziehung unterschiedlicher Systeme (Radarsensoren, Stereokameras, Assistenzsysteme oder Abstandsregler) automatisch bestimmt und eingehalten. Das neue Konzept ersetzt jedoch nicht den Einsatz von Fahrerinnen bzw. Fahrern im Straßengüterverkehr. Vielmehr haben diese nach wie vor die Kontrolle über das Fahrzeug und können individuell entscheiden, wann das selbstfahrende System ein- bzw. ausgeschaltet werden soll. Vor allem bei Situationen, die für den Autopiloten nicht mehr beherrschbar sind (z.B. Unwetter oder enge </a:t>
            </a:r>
            <a:r>
              <a:rPr lang="de-AT" b="0" dirty="0" err="1" smtClean="0"/>
              <a:t>Be</a:t>
            </a:r>
            <a:r>
              <a:rPr lang="de-AT" b="0" dirty="0" smtClean="0"/>
              <a:t>- und Entladebereiche), wird die Verantwortung wiederum an die Fahrerin bzw. den Fahrer übertragen. Reagiert die Fahrerin bzw. der Fahrer (auch nach mehrmaliger Signalisierung) aus welchen Gründen auch immer nicht, so wird aus Sicherheitsgründen automatisch eine Bremsung eingeleitet.</a:t>
            </a:r>
          </a:p>
          <a:p>
            <a:endParaRPr lang="de-AT" b="1" dirty="0" smtClean="0"/>
          </a:p>
          <a:p>
            <a:r>
              <a:rPr lang="de-AT" b="1" dirty="0" smtClean="0"/>
              <a:t>Quelle-Inhalt: </a:t>
            </a:r>
            <a:r>
              <a:rPr lang="de-AT" dirty="0" smtClean="0"/>
              <a:t>Vgl. APA (2015) online; Vgl. </a:t>
            </a:r>
            <a:r>
              <a:rPr lang="de-AT" dirty="0" err="1" smtClean="0"/>
              <a:t>Postinett</a:t>
            </a:r>
            <a:r>
              <a:rPr lang="de-AT" dirty="0" smtClean="0"/>
              <a:t> (2015) online; Vgl. AFP (2015) online; Vgl. APA/DPA (2015) online;</a:t>
            </a:r>
            <a:r>
              <a:rPr lang="de-AT" baseline="0" dirty="0" smtClean="0"/>
              <a:t> </a:t>
            </a:r>
            <a:r>
              <a:rPr lang="de-AT" dirty="0" smtClean="0"/>
              <a:t> Vgl. Verkehrsrundschau (2015) 2:16-10:04 Min.; Vgl. DPA (2015) online.</a:t>
            </a:r>
          </a:p>
          <a:p>
            <a:r>
              <a:rPr lang="de-AT" b="1" dirty="0" smtClean="0"/>
              <a:t>Quelle-Bild: </a:t>
            </a:r>
            <a:r>
              <a:rPr lang="de-AT" sz="1200" kern="1200" baseline="0" dirty="0" smtClean="0">
                <a:solidFill>
                  <a:schemeClr val="tx1"/>
                </a:solidFill>
                <a:effectLst/>
                <a:latin typeface="+mn-lt"/>
                <a:ea typeface="+mn-ea"/>
                <a:cs typeface="+mn-cs"/>
              </a:rPr>
              <a:t>Daimler Trucks (2015)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3</a:t>
            </a:fld>
            <a:endParaRPr lang="de-AT" dirty="0"/>
          </a:p>
        </p:txBody>
      </p:sp>
    </p:spTree>
    <p:extLst>
      <p:ext uri="{BB962C8B-B14F-4D97-AF65-F5344CB8AC3E}">
        <p14:creationId xmlns:p14="http://schemas.microsoft.com/office/powerpoint/2010/main" val="288776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Welche Aufgaben übernimmt </a:t>
            </a:r>
            <a:r>
              <a:rPr lang="de-AT" baseline="0" dirty="0" smtClean="0"/>
              <a:t>der/die LKW-</a:t>
            </a:r>
            <a:r>
              <a:rPr lang="de-AT" baseline="0" dirty="0" err="1" smtClean="0"/>
              <a:t>FahrerIn</a:t>
            </a:r>
            <a:r>
              <a:rPr lang="de-AT" baseline="0" dirty="0" smtClean="0"/>
              <a:t> in Zukunft?</a:t>
            </a:r>
          </a:p>
          <a:p>
            <a:r>
              <a:rPr lang="de-AT" dirty="0" smtClean="0"/>
              <a:t>Der/die </a:t>
            </a:r>
            <a:r>
              <a:rPr lang="de-AT" dirty="0" err="1" smtClean="0"/>
              <a:t>FahrerIn</a:t>
            </a:r>
            <a:r>
              <a:rPr lang="de-AT" dirty="0" smtClean="0"/>
              <a:t> ruht sich im Fahrersitz aus oder geht anderer Arbeit nach: Er/Sie telefoniert mit Kunden, überarbeitet auf dem Tablet den Tourenplan,</a:t>
            </a:r>
            <a:r>
              <a:rPr lang="de-AT" baseline="0" dirty="0" smtClean="0"/>
              <a:t> bucht </a:t>
            </a:r>
            <a:r>
              <a:rPr lang="de-AT" dirty="0" smtClean="0"/>
              <a:t>einen Parkplatz oder erledigt Korrespondenz.</a:t>
            </a:r>
            <a:r>
              <a:rPr lang="de-AT" baseline="0" dirty="0" smtClean="0"/>
              <a:t> </a:t>
            </a:r>
            <a:r>
              <a:rPr lang="de-AT" dirty="0" smtClean="0"/>
              <a:t>Grenzen zwischen Fahrpersonal und Disposition </a:t>
            </a:r>
            <a:r>
              <a:rPr lang="de-AT" dirty="0" err="1" smtClean="0"/>
              <a:t>könnten</a:t>
            </a:r>
            <a:r>
              <a:rPr lang="de-AT" dirty="0" err="1" smtClean="0"/>
              <a:t>verschwimmen</a:t>
            </a:r>
            <a:r>
              <a:rPr lang="de-AT" dirty="0" smtClean="0"/>
              <a:t>. Das hieße Aufwertung, Weiterbildung und Zusatzqualifikationen.</a:t>
            </a:r>
          </a:p>
          <a:p>
            <a:r>
              <a:rPr lang="de-AT" dirty="0" smtClean="0"/>
              <a:t>Grundsätzlich stehen Entlastung der </a:t>
            </a:r>
            <a:r>
              <a:rPr lang="de-AT" dirty="0" err="1" smtClean="0"/>
              <a:t>FahrerInnen</a:t>
            </a:r>
            <a:r>
              <a:rPr lang="de-AT" dirty="0" smtClean="0"/>
              <a:t> und Unfallsicherheit im Vordergrund. Ein Einsparen von Arbeitsplätzen ist nicht primär angedacht. Nichtsdestotrotz ließe sich damit ggf.</a:t>
            </a:r>
            <a:r>
              <a:rPr lang="de-AT" baseline="0" dirty="0" smtClean="0"/>
              <a:t> </a:t>
            </a:r>
            <a:r>
              <a:rPr lang="de-AT" dirty="0" smtClean="0"/>
              <a:t>aber doch ein anderes Lenk- und Ruhezeitenmodell darstellen.</a:t>
            </a:r>
          </a:p>
          <a:p>
            <a:endParaRPr lang="de-AT" dirty="0" smtClean="0"/>
          </a:p>
          <a:p>
            <a:r>
              <a:rPr lang="de-AT" dirty="0" smtClean="0"/>
              <a:t>Quellen: Kleine Zeitung (2015), online; </a:t>
            </a:r>
            <a:r>
              <a:rPr lang="de-AT" sz="1200" kern="1200" baseline="0" dirty="0" smtClean="0">
                <a:solidFill>
                  <a:schemeClr val="tx1"/>
                </a:solidFill>
                <a:effectLst/>
                <a:latin typeface="+mn-lt"/>
                <a:ea typeface="+mn-ea"/>
                <a:cs typeface="+mn-cs"/>
              </a:rPr>
              <a:t>Daimler Trucks (2015) online; Spiegel.de (2016), online; ZF-Zukunftsstudie (2014),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4</a:t>
            </a:fld>
            <a:endParaRPr lang="de-AT" dirty="0"/>
          </a:p>
        </p:txBody>
      </p:sp>
    </p:spTree>
    <p:extLst>
      <p:ext uri="{BB962C8B-B14F-4D97-AF65-F5344CB8AC3E}">
        <p14:creationId xmlns:p14="http://schemas.microsoft.com/office/powerpoint/2010/main" val="29774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Der Begriff „</a:t>
            </a:r>
            <a:r>
              <a:rPr lang="de-AT" b="0" dirty="0" err="1" smtClean="0"/>
              <a:t>Platooning</a:t>
            </a:r>
            <a:r>
              <a:rPr lang="de-AT" b="0" dirty="0" smtClean="0"/>
              <a:t>“ kommt aus dem Militärbereich und kann auch als „LKW-Konvoi“ oder als „vernetzte Kolonnen“ bezeichnet werden. „</a:t>
            </a:r>
            <a:r>
              <a:rPr lang="de-AT" b="0" dirty="0" err="1" smtClean="0"/>
              <a:t>Platooning</a:t>
            </a:r>
            <a:r>
              <a:rPr lang="de-AT" b="0" dirty="0" smtClean="0"/>
              <a:t>“ funktioniert wie ein klassischer Güterzug, nur dass keine Wagons sondern LKWs aneinander gehängt sind. Die einzelnen LKWs sind durch innovative Techniken (WLAN, GPS, Wi-Fi, etc.) miteinander vernetzt und mit neuesten Systemen (z.B. automatische Bremssysteme oder Abstandsregulatoren) ausgestattet. Das Fahrverhalten des LKW-Zuges wird vom ersten LKW gesteuert. Die Fahrzeuge fahren bei einer Geschwindigkeit von rund 80 km/h bei einem gleichbleibenden Abstand von rund 5 m. Das Konzept zielt darauf ab, dass 10 LKWs Teil eines solchen Zuges sein können und langfristig nicht nur eine Vernetzung zwischen den Fahrzeugen, sondern auch mit der Infrastruktur ermöglicht werden soll. Das autonome Fahren von LKWs bildet hierfür eine wichtige Grundlage.</a:t>
            </a:r>
          </a:p>
          <a:p>
            <a:endParaRPr lang="de-AT" b="1" dirty="0" smtClean="0"/>
          </a:p>
          <a:p>
            <a:r>
              <a:rPr lang="de-AT" b="1" dirty="0" smtClean="0"/>
              <a:t>Quelle-Inhalt: </a:t>
            </a:r>
            <a:r>
              <a:rPr lang="de-AT" dirty="0" smtClean="0"/>
              <a:t>Vgl. Bay (2016) online; Vgl. European Truck </a:t>
            </a:r>
            <a:r>
              <a:rPr lang="de-AT" dirty="0" err="1" smtClean="0"/>
              <a:t>Platooning</a:t>
            </a:r>
            <a:r>
              <a:rPr lang="de-AT" dirty="0" smtClean="0"/>
              <a:t> Challenge (2016a) online; Vgl. Christof (2015) online; Vgl. Holzer (2016) online; Vgl. Scania Group (2013) 0:00-2:12.</a:t>
            </a:r>
          </a:p>
          <a:p>
            <a:r>
              <a:rPr lang="de-AT" b="1" dirty="0" smtClean="0"/>
              <a:t>Quelle-Bild: </a:t>
            </a:r>
            <a:r>
              <a:rPr lang="de-AT" sz="1200" kern="1200" baseline="0" dirty="0" smtClean="0">
                <a:solidFill>
                  <a:schemeClr val="tx1"/>
                </a:solidFill>
                <a:effectLst/>
                <a:latin typeface="+mn-lt"/>
                <a:ea typeface="+mn-ea"/>
                <a:cs typeface="+mn-cs"/>
              </a:rPr>
              <a:t>RSGB Limited (2014)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5</a:t>
            </a:fld>
            <a:endParaRPr lang="de-AT" dirty="0"/>
          </a:p>
        </p:txBody>
      </p:sp>
    </p:spTree>
    <p:extLst>
      <p:ext uri="{BB962C8B-B14F-4D97-AF65-F5344CB8AC3E}">
        <p14:creationId xmlns:p14="http://schemas.microsoft.com/office/powerpoint/2010/main" val="117750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smtClean="0">
                <a:solidFill>
                  <a:schemeClr val="tx1"/>
                </a:solidFill>
                <a:effectLst/>
                <a:latin typeface="+mn-lt"/>
                <a:ea typeface="+mn-ea"/>
                <a:cs typeface="+mn-cs"/>
              </a:rPr>
              <a:t>Im April startete die „European Truck </a:t>
            </a:r>
            <a:r>
              <a:rPr lang="de-AT" sz="1200" kern="1200" dirty="0" err="1" smtClean="0">
                <a:solidFill>
                  <a:schemeClr val="tx1"/>
                </a:solidFill>
                <a:effectLst/>
                <a:latin typeface="+mn-lt"/>
                <a:ea typeface="+mn-ea"/>
                <a:cs typeface="+mn-cs"/>
              </a:rPr>
              <a:t>Platooning</a:t>
            </a:r>
            <a:r>
              <a:rPr lang="de-AT" sz="1200" kern="1200" dirty="0" smtClean="0">
                <a:solidFill>
                  <a:schemeClr val="tx1"/>
                </a:solidFill>
                <a:effectLst/>
                <a:latin typeface="+mn-lt"/>
                <a:ea typeface="+mn-ea"/>
                <a:cs typeface="+mn-cs"/>
              </a:rPr>
              <a:t> Challenge“, welches die niederländische Regierung während ihrer EU-Ratspräsidentschaft initiiert hatte. Insgesamt sechs Hersteller nehmen am Experiment teil. Neben Daimler sind das MAN, Scania, Volvo, DAF und Iveco. Sie ließen ihre Trucks in vernetzten Kolonnen zum Hafen von Rotterdam rollen. Die Trucks von MAN starten in München, die von Daimler in Stuttgart und fuhren über Frankfurt nach Rotterdam. Aber auch aus Skandinavien rollten die Kolonnen über Deutschland. Scania ließ seine vernetzten Trucks im schwedischen </a:t>
            </a:r>
            <a:r>
              <a:rPr lang="de-AT" sz="1200" kern="1200" dirty="0" err="1" smtClean="0">
                <a:solidFill>
                  <a:schemeClr val="tx1"/>
                </a:solidFill>
                <a:effectLst/>
                <a:latin typeface="+mn-lt"/>
                <a:ea typeface="+mn-ea"/>
                <a:cs typeface="+mn-cs"/>
              </a:rPr>
              <a:t>Södertälje</a:t>
            </a:r>
            <a:r>
              <a:rPr lang="de-AT" sz="1200" kern="1200" dirty="0" smtClean="0">
                <a:solidFill>
                  <a:schemeClr val="tx1"/>
                </a:solidFill>
                <a:effectLst/>
                <a:latin typeface="+mn-lt"/>
                <a:ea typeface="+mn-ea"/>
                <a:cs typeface="+mn-cs"/>
              </a:rPr>
              <a:t> starten, Volvo in Göteborg. Ihr Weg führte über Bremen in die Niederlande. Die Trucks sind mittels digitaler Datenübertragung zu </a:t>
            </a:r>
            <a:r>
              <a:rPr lang="de-AT" sz="1200" kern="1200" dirty="0" err="1" smtClean="0">
                <a:solidFill>
                  <a:schemeClr val="tx1"/>
                </a:solidFill>
                <a:effectLst/>
                <a:latin typeface="+mn-lt"/>
                <a:ea typeface="+mn-ea"/>
                <a:cs typeface="+mn-cs"/>
              </a:rPr>
              <a:t>Platoons</a:t>
            </a:r>
            <a:r>
              <a:rPr lang="de-AT" sz="1200" kern="1200" dirty="0" smtClean="0">
                <a:solidFill>
                  <a:schemeClr val="tx1"/>
                </a:solidFill>
                <a:effectLst/>
                <a:latin typeface="+mn-lt"/>
                <a:ea typeface="+mn-ea"/>
                <a:cs typeface="+mn-cs"/>
              </a:rPr>
              <a:t> verbunden und können in kurzen Abständen automatisiert hintereinander fahren. Dadurch soll zum einen der Platz auf der Straße besser ausgenutzt werden. Zum anderen fahren die Lkw im Windschatten, wodurch sie weniger Treibstoff verbrauchen und damit weniger Schadstoffe ausstoßen.</a:t>
            </a:r>
          </a:p>
          <a:p>
            <a:r>
              <a:rPr lang="de-AT" sz="1200" kern="1200" dirty="0" smtClean="0">
                <a:solidFill>
                  <a:schemeClr val="tx1"/>
                </a:solidFill>
                <a:effectLst/>
                <a:latin typeface="+mn-lt"/>
                <a:ea typeface="+mn-ea"/>
                <a:cs typeface="+mn-cs"/>
              </a:rPr>
              <a:t> </a:t>
            </a:r>
          </a:p>
          <a:p>
            <a:r>
              <a:rPr lang="de-AT" sz="1200" kern="1200" dirty="0" smtClean="0">
                <a:solidFill>
                  <a:schemeClr val="tx1"/>
                </a:solidFill>
                <a:effectLst/>
                <a:latin typeface="+mn-lt"/>
                <a:ea typeface="+mn-ea"/>
                <a:cs typeface="+mn-cs"/>
              </a:rPr>
              <a:t>Weitere Informationen: </a:t>
            </a:r>
            <a:r>
              <a:rPr lang="de-AT" sz="1200" u="sng" kern="1200" dirty="0" smtClean="0">
                <a:solidFill>
                  <a:schemeClr val="tx1"/>
                </a:solidFill>
                <a:effectLst/>
                <a:latin typeface="+mn-lt"/>
                <a:ea typeface="+mn-ea"/>
                <a:cs typeface="+mn-cs"/>
                <a:hlinkClick r:id="rId3"/>
              </a:rPr>
              <a:t>https://www.eutruckplatooning.com/default.aspx</a:t>
            </a:r>
            <a:endParaRPr lang="de-AT" sz="1200" u="sng" kern="1200" dirty="0" smtClean="0">
              <a:solidFill>
                <a:schemeClr val="tx1"/>
              </a:solidFill>
              <a:effectLst/>
              <a:latin typeface="+mn-lt"/>
              <a:ea typeface="+mn-ea"/>
              <a:cs typeface="+mn-cs"/>
            </a:endParaRPr>
          </a:p>
          <a:p>
            <a:endParaRPr lang="de-AT" sz="1200" u="sng" kern="1200" dirty="0" smtClean="0">
              <a:solidFill>
                <a:schemeClr val="tx1"/>
              </a:solidFill>
              <a:effectLst/>
              <a:latin typeface="+mn-lt"/>
              <a:ea typeface="+mn-ea"/>
              <a:cs typeface="+mn-cs"/>
            </a:endParaRPr>
          </a:p>
          <a:p>
            <a:r>
              <a:rPr lang="de-AT" sz="1200" u="none" kern="1200" dirty="0" smtClean="0">
                <a:solidFill>
                  <a:schemeClr val="tx1"/>
                </a:solidFill>
                <a:effectLst/>
                <a:latin typeface="+mn-lt"/>
                <a:ea typeface="+mn-ea"/>
                <a:cs typeface="+mn-cs"/>
              </a:rPr>
              <a:t>Weitere</a:t>
            </a:r>
            <a:r>
              <a:rPr lang="de-AT" sz="1200" u="none" kern="1200" baseline="0" dirty="0" smtClean="0">
                <a:solidFill>
                  <a:schemeClr val="tx1"/>
                </a:solidFill>
                <a:effectLst/>
                <a:latin typeface="+mn-lt"/>
                <a:ea typeface="+mn-ea"/>
                <a:cs typeface="+mn-cs"/>
              </a:rPr>
              <a:t> Quellen:</a:t>
            </a:r>
            <a:endParaRPr lang="de-AT" sz="1200" u="none" kern="1200" dirty="0" smtClean="0">
              <a:solidFill>
                <a:schemeClr val="tx1"/>
              </a:solidFill>
              <a:effectLst/>
              <a:latin typeface="+mn-lt"/>
              <a:ea typeface="+mn-ea"/>
              <a:cs typeface="+mn-cs"/>
            </a:endParaRPr>
          </a:p>
          <a:p>
            <a:r>
              <a:rPr lang="de-AT" sz="1200" u="none" kern="1200" dirty="0" smtClean="0">
                <a:solidFill>
                  <a:schemeClr val="tx1"/>
                </a:solidFill>
                <a:effectLst/>
                <a:latin typeface="+mn-lt"/>
                <a:ea typeface="+mn-ea"/>
                <a:cs typeface="+mn-cs"/>
              </a:rPr>
              <a:t>http://www.truck.man.eu/de/de/man-welt/man-stories/Challenge-gemeistert-257154.html</a:t>
            </a:r>
          </a:p>
          <a:p>
            <a:r>
              <a:rPr lang="de-AT" sz="1200" u="none" kern="1200" dirty="0" smtClean="0">
                <a:solidFill>
                  <a:schemeClr val="tx1"/>
                </a:solidFill>
                <a:effectLst/>
                <a:latin typeface="+mn-lt"/>
                <a:ea typeface="+mn-ea"/>
                <a:cs typeface="+mn-cs"/>
              </a:rPr>
              <a:t>https://www.eutruckplatooning.com/About/Corridors+to+drive+MAP/default.aspx</a:t>
            </a:r>
          </a:p>
          <a:p>
            <a:endParaRPr lang="de-AT" u="none" dirty="0"/>
          </a:p>
        </p:txBody>
      </p:sp>
      <p:sp>
        <p:nvSpPr>
          <p:cNvPr id="4" name="Foliennummernplatzhalter 3"/>
          <p:cNvSpPr>
            <a:spLocks noGrp="1"/>
          </p:cNvSpPr>
          <p:nvPr>
            <p:ph type="sldNum" sz="quarter" idx="10"/>
          </p:nvPr>
        </p:nvSpPr>
        <p:spPr/>
        <p:txBody>
          <a:bodyPr/>
          <a:lstStyle/>
          <a:p>
            <a:fld id="{CA9937D2-6117-4881-B88D-D373CF5AE833}" type="slidenum">
              <a:rPr lang="de-AT" smtClean="0"/>
              <a:t>6</a:t>
            </a:fld>
            <a:endParaRPr lang="de-AT" dirty="0"/>
          </a:p>
        </p:txBody>
      </p:sp>
    </p:spTree>
    <p:extLst>
      <p:ext uri="{BB962C8B-B14F-4D97-AF65-F5344CB8AC3E}">
        <p14:creationId xmlns:p14="http://schemas.microsoft.com/office/powerpoint/2010/main" val="264935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Das Konzept „</a:t>
            </a:r>
            <a:r>
              <a:rPr lang="de-AT" b="0" dirty="0" err="1" smtClean="0"/>
              <a:t>eHighway</a:t>
            </a:r>
            <a:r>
              <a:rPr lang="de-AT" b="0" dirty="0" smtClean="0"/>
              <a:t>“ setzt auf eine Kombination aus Hybridantrieb und Speisung mit elektrischer Energie. Die elektrische Energie wird aus einer Oberleitung, wie beim Schienenverkehr, bezogen bzw. bei fehlender Oberleitung durch einen klassischen Verbrennungsmotor, Brennstoffzellen oder Bio-Kraftstoffen ergänzt. Ein Scanner im LKW überprüft die Verfügbarkeit einer Oberleitung und kann automatisch oder auch manuell an diese gekoppelt werden.</a:t>
            </a:r>
          </a:p>
          <a:p>
            <a:endParaRPr lang="de-AT" b="1" dirty="0" smtClean="0"/>
          </a:p>
          <a:p>
            <a:r>
              <a:rPr lang="de-AT" b="1" dirty="0" smtClean="0"/>
              <a:t>Quelle-Inhalt: </a:t>
            </a:r>
            <a:r>
              <a:rPr lang="de-DE" b="0" dirty="0" smtClean="0"/>
              <a:t>Vgl. Siemens AG (2012) S. 4 ff; Vgl. </a:t>
            </a:r>
            <a:r>
              <a:rPr lang="de-DE" b="0" dirty="0" err="1" smtClean="0"/>
              <a:t>Randelhoff</a:t>
            </a:r>
            <a:r>
              <a:rPr lang="de-DE" b="0" dirty="0" smtClean="0"/>
              <a:t> (2012) online; Siemens AG (2014) 0:00-2:01.</a:t>
            </a:r>
            <a:endParaRPr lang="de-AT" b="0" dirty="0" smtClean="0"/>
          </a:p>
          <a:p>
            <a:r>
              <a:rPr lang="de-AT" b="1" dirty="0" smtClean="0"/>
              <a:t>Quelle-Bild: </a:t>
            </a:r>
            <a:r>
              <a:rPr lang="de-AT" sz="1200" kern="1200" baseline="0" dirty="0" smtClean="0">
                <a:solidFill>
                  <a:schemeClr val="tx1"/>
                </a:solidFill>
                <a:effectLst/>
                <a:latin typeface="+mn-lt"/>
                <a:ea typeface="+mn-ea"/>
                <a:cs typeface="+mn-cs"/>
              </a:rPr>
              <a:t>Siemens (2015) S. 4. </a:t>
            </a:r>
          </a:p>
        </p:txBody>
      </p:sp>
      <p:sp>
        <p:nvSpPr>
          <p:cNvPr id="4" name="Foliennummernplatzhalter 3"/>
          <p:cNvSpPr>
            <a:spLocks noGrp="1"/>
          </p:cNvSpPr>
          <p:nvPr>
            <p:ph type="sldNum" sz="quarter" idx="10"/>
          </p:nvPr>
        </p:nvSpPr>
        <p:spPr/>
        <p:txBody>
          <a:bodyPr/>
          <a:lstStyle/>
          <a:p>
            <a:fld id="{CA9937D2-6117-4881-B88D-D373CF5AE833}" type="slidenum">
              <a:rPr lang="de-AT" smtClean="0"/>
              <a:t>7</a:t>
            </a:fld>
            <a:endParaRPr lang="de-AT" dirty="0"/>
          </a:p>
        </p:txBody>
      </p:sp>
    </p:spTree>
    <p:extLst>
      <p:ext uri="{BB962C8B-B14F-4D97-AF65-F5344CB8AC3E}">
        <p14:creationId xmlns:p14="http://schemas.microsoft.com/office/powerpoint/2010/main" val="259051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Bio-Kraftstoffe können zur leichteren Nachvollziehbarkeit anhand ihrer Generationen beschrieben werden. Die erste Generation umfasst dabei Bioethanol (vorwiegend aus Getreide, wie Weizen sowie Mais, oder Zuckerrüben) und Biodiesel (aus Raps, Pflanzenöle oder Abfallstoffe wie Tierfette). Zur zweiten Generation gehören Biomethan (Bioerdgas) – aus dem Vorprodukt „Biogas“ hergestellt –, Cellulose-Ethanol (Rohstoff: Cellulose aus Stroh oder Holzabfällen) oder </a:t>
            </a:r>
            <a:r>
              <a:rPr lang="de-AT" b="0" dirty="0" err="1" smtClean="0"/>
              <a:t>BtL</a:t>
            </a:r>
            <a:r>
              <a:rPr lang="de-AT" b="0" dirty="0" smtClean="0"/>
              <a:t>-Kraftstoffe (</a:t>
            </a:r>
            <a:r>
              <a:rPr lang="de-AT" b="0" dirty="0" err="1" smtClean="0"/>
              <a:t>Biomass</a:t>
            </a:r>
            <a:r>
              <a:rPr lang="de-AT" b="0" dirty="0" smtClean="0"/>
              <a:t>-</a:t>
            </a:r>
            <a:r>
              <a:rPr lang="de-AT" b="0" dirty="0" err="1" smtClean="0"/>
              <a:t>to</a:t>
            </a:r>
            <a:r>
              <a:rPr lang="de-AT" b="0" dirty="0" smtClean="0"/>
              <a:t>-Liquid). Zur dritten und letzten Generation zählt vor allem die Gewinnung von Bio-Kraftstoff aus Algen oder speziellen Zuchtpflanzen.</a:t>
            </a:r>
          </a:p>
          <a:p>
            <a:endParaRPr lang="de-AT" b="1" dirty="0" smtClean="0"/>
          </a:p>
          <a:p>
            <a:r>
              <a:rPr lang="de-AT" b="1" dirty="0" smtClean="0"/>
              <a:t>Quelle-Inhalt: </a:t>
            </a:r>
            <a:r>
              <a:rPr lang="de-DE" b="0" dirty="0" smtClean="0"/>
              <a:t>Vgl. WKO (2016) S. 36; Vgl. Unabhängiges Institut für Umweltfragen (o.J.) Folie 22; </a:t>
            </a:r>
            <a:r>
              <a:rPr lang="de-AT" sz="1200" kern="1200" dirty="0" smtClean="0">
                <a:solidFill>
                  <a:schemeClr val="tx1"/>
                </a:solidFill>
                <a:effectLst/>
                <a:latin typeface="+mn-lt"/>
                <a:ea typeface="+mn-ea"/>
                <a:cs typeface="+mn-cs"/>
              </a:rPr>
              <a:t>Vgl. Shell Deutschland </a:t>
            </a:r>
            <a:r>
              <a:rPr lang="de-AT" sz="1200" kern="1200" dirty="0" err="1" smtClean="0">
                <a:solidFill>
                  <a:schemeClr val="tx1"/>
                </a:solidFill>
                <a:effectLst/>
                <a:latin typeface="+mn-lt"/>
                <a:ea typeface="+mn-ea"/>
                <a:cs typeface="+mn-cs"/>
              </a:rPr>
              <a:t>Oil</a:t>
            </a:r>
            <a:r>
              <a:rPr lang="de-AT" sz="1200" kern="1200" dirty="0" smtClean="0">
                <a:solidFill>
                  <a:schemeClr val="tx1"/>
                </a:solidFill>
                <a:effectLst/>
                <a:latin typeface="+mn-lt"/>
                <a:ea typeface="+mn-ea"/>
                <a:cs typeface="+mn-cs"/>
              </a:rPr>
              <a:t> </a:t>
            </a:r>
            <a:r>
              <a:rPr lang="de-AT" sz="1200" kern="1200" dirty="0" err="1" smtClean="0">
                <a:solidFill>
                  <a:schemeClr val="tx1"/>
                </a:solidFill>
                <a:effectLst/>
                <a:latin typeface="+mn-lt"/>
                <a:ea typeface="+mn-ea"/>
                <a:cs typeface="+mn-cs"/>
              </a:rPr>
              <a:t>Gmbh</a:t>
            </a:r>
            <a:r>
              <a:rPr lang="de-AT" sz="1200" kern="1200" dirty="0" smtClean="0">
                <a:solidFill>
                  <a:schemeClr val="tx1"/>
                </a:solidFill>
                <a:effectLst/>
                <a:latin typeface="+mn-lt"/>
                <a:ea typeface="+mn-ea"/>
                <a:cs typeface="+mn-cs"/>
              </a:rPr>
              <a:t> (2010) S. 38 ff; Vgl. ARD Mittagsmagazin (2012) 0:00-2:47.</a:t>
            </a:r>
            <a:endParaRPr lang="de-AT" b="0" dirty="0" smtClean="0"/>
          </a:p>
          <a:p>
            <a:r>
              <a:rPr lang="de-AT" b="1" dirty="0" smtClean="0"/>
              <a:t>Quelle-Bild: </a:t>
            </a:r>
            <a:r>
              <a:rPr lang="de-AT" sz="1200" kern="1200" baseline="0" dirty="0" smtClean="0">
                <a:solidFill>
                  <a:schemeClr val="tx1"/>
                </a:solidFill>
                <a:effectLst/>
                <a:latin typeface="+mn-lt"/>
                <a:ea typeface="+mn-ea"/>
                <a:cs typeface="+mn-cs"/>
              </a:rPr>
              <a:t>Tecosol (2012)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8</a:t>
            </a:fld>
            <a:endParaRPr lang="de-AT" dirty="0"/>
          </a:p>
        </p:txBody>
      </p:sp>
    </p:spTree>
    <p:extLst>
      <p:ext uri="{BB962C8B-B14F-4D97-AF65-F5344CB8AC3E}">
        <p14:creationId xmlns:p14="http://schemas.microsoft.com/office/powerpoint/2010/main" val="167116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Der Begriff „Telematik“ setzt sich aus Telekommunikation und Informatik zusammen und bildet eine bedeutende Grundlage unseres täglichen Handelns (z.B. Verkehrsbeeinflussungsanlagen oder automatische Parkplatzleitsysteme). Die Telematik soll unter anderem die Kommunikation zwischen Operatoren erleichtern. Im Transportbereich benötigt das Fahrzeug z.B. ein Peripheriegerät für die Aufnahme und Weitergabe von Informationen bzw. Daten (z.B. ein Bordcomputer).</a:t>
            </a:r>
          </a:p>
          <a:p>
            <a:endParaRPr lang="de-AT" b="1" dirty="0" smtClean="0"/>
          </a:p>
          <a:p>
            <a:r>
              <a:rPr lang="de-AT" b="1" dirty="0" smtClean="0"/>
              <a:t>Quelle-Inhalt: </a:t>
            </a:r>
            <a:r>
              <a:rPr lang="de-AT" sz="1200" kern="1200" dirty="0" smtClean="0">
                <a:solidFill>
                  <a:schemeClr val="tx1"/>
                </a:solidFill>
                <a:effectLst/>
                <a:latin typeface="+mn-lt"/>
                <a:ea typeface="+mn-ea"/>
                <a:cs typeface="+mn-cs"/>
              </a:rPr>
              <a:t>Vgl. Berg/Rolf (o.J.) S. 2 ff;</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Vgl. Andres (2003) S. 3 ff;</a:t>
            </a:r>
            <a:r>
              <a:rPr lang="de-AT" sz="1200" kern="1200" baseline="0" dirty="0" smtClean="0">
                <a:solidFill>
                  <a:schemeClr val="tx1"/>
                </a:solidFill>
                <a:effectLst/>
                <a:latin typeface="+mn-lt"/>
                <a:ea typeface="+mn-ea"/>
                <a:cs typeface="+mn-cs"/>
              </a:rPr>
              <a:t> </a:t>
            </a:r>
            <a:r>
              <a:rPr lang="de-AT" sz="1200" kern="1200" dirty="0" smtClean="0">
                <a:solidFill>
                  <a:schemeClr val="tx1"/>
                </a:solidFill>
                <a:effectLst/>
                <a:latin typeface="+mn-lt"/>
                <a:ea typeface="+mn-ea"/>
                <a:cs typeface="+mn-cs"/>
              </a:rPr>
              <a:t>Vgl. Bäumler (2015) S. 22 ff.</a:t>
            </a:r>
          </a:p>
          <a:p>
            <a:r>
              <a:rPr lang="de-AT" b="1" dirty="0" smtClean="0"/>
              <a:t>Quelle-Bild: </a:t>
            </a:r>
            <a:r>
              <a:rPr lang="de-AT" sz="1200" kern="1200" baseline="0" dirty="0" smtClean="0">
                <a:solidFill>
                  <a:schemeClr val="tx1"/>
                </a:solidFill>
                <a:effectLst/>
                <a:latin typeface="+mn-lt"/>
                <a:ea typeface="+mn-ea"/>
                <a:cs typeface="+mn-cs"/>
              </a:rPr>
              <a:t>YellowFox (2013) online.; </a:t>
            </a:r>
            <a:r>
              <a:rPr lang="de-DE" sz="1200" kern="1200" dirty="0" smtClean="0">
                <a:solidFill>
                  <a:schemeClr val="tx1"/>
                </a:solidFill>
                <a:effectLst/>
                <a:latin typeface="+mn-lt"/>
                <a:ea typeface="+mn-ea"/>
                <a:cs typeface="+mn-cs"/>
              </a:rPr>
              <a:t>IT-Zoom (2016)</a:t>
            </a:r>
            <a:r>
              <a:rPr lang="de-DE" sz="1200" kern="1200" baseline="0" dirty="0" smtClean="0">
                <a:solidFill>
                  <a:schemeClr val="tx1"/>
                </a:solidFill>
                <a:effectLst/>
                <a:latin typeface="+mn-lt"/>
                <a:ea typeface="+mn-ea"/>
                <a:cs typeface="+mn-cs"/>
              </a:rPr>
              <a:t> online.</a:t>
            </a:r>
            <a:endParaRPr lang="de-AT" sz="1200" kern="1200" baseline="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9</a:t>
            </a:fld>
            <a:endParaRPr lang="de-AT" dirty="0"/>
          </a:p>
        </p:txBody>
      </p:sp>
    </p:spTree>
    <p:extLst>
      <p:ext uri="{BB962C8B-B14F-4D97-AF65-F5344CB8AC3E}">
        <p14:creationId xmlns:p14="http://schemas.microsoft.com/office/powerpoint/2010/main" val="232518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Besserer Verkehrsfluss, mehr Verkehrssicherheit, weniger Stau und Umweltbelastung sind die Ziele beim Einsatz von Verkehrsbeeinflussungsanlagen (VBA) im ASFINAG Streckennetz. 17 solcher Anlagen sind derzeit österreichweit in Betrieb. Auf plötzliche, unvorhersehbare Ereignisse kann mit den VBA prompt reagiert werden - beispielsweise bei einem Unfall mit Empfehlungen für Ausweichrouten.</a:t>
            </a:r>
          </a:p>
          <a:p>
            <a:endParaRPr lang="de-AT" dirty="0" smtClean="0"/>
          </a:p>
          <a:p>
            <a:r>
              <a:rPr lang="de-AT" dirty="0" smtClean="0"/>
              <a:t>Quellen:  </a:t>
            </a:r>
            <a:r>
              <a:rPr lang="de-AT" dirty="0" err="1" smtClean="0"/>
              <a:t>Asfinag</a:t>
            </a:r>
            <a:r>
              <a:rPr lang="de-AT" dirty="0" smtClean="0"/>
              <a:t> (2017), online;  Wien.orf.at (2012),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10</a:t>
            </a:fld>
            <a:endParaRPr lang="de-AT" dirty="0"/>
          </a:p>
        </p:txBody>
      </p:sp>
    </p:spTree>
    <p:extLst>
      <p:ext uri="{BB962C8B-B14F-4D97-AF65-F5344CB8AC3E}">
        <p14:creationId xmlns:p14="http://schemas.microsoft.com/office/powerpoint/2010/main" val="249749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google.at/url?sa=i&amp;rct=j&amp;q=&amp;esrc=s&amp;source=images&amp;cd=&amp;cad=rja&amp;uact=8&amp;ved=0ahUKEwjcxcDUzO3NAhVHtxoKHfJMDdYQjRwIBw&amp;url=https://de.wikipedia.org/wiki/Bundesministerium_f%C3%BCr_Verkehr,_Innovation_und_Technologie&amp;psig=AFQjCNHGjX9UsxmjNOF8epXptjaCelCWuA&amp;ust=1468401675549195"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smtClean="0">
              <a:solidFill>
                <a:schemeClr val="tx1"/>
              </a:solidFill>
              <a:latin typeface="Arial" pitchFamily="34" charset="0"/>
              <a:cs typeface="Arial" pitchFamily="34" charset="0"/>
            </a:endParaRPr>
          </a:p>
        </p:txBody>
      </p:sp>
      <p:sp>
        <p:nvSpPr>
          <p:cNvPr id="2" name="Titel 1"/>
          <p:cNvSpPr>
            <a:spLocks noGrp="1"/>
          </p:cNvSpPr>
          <p:nvPr>
            <p:ph type="ctrTitle"/>
          </p:nvPr>
        </p:nvSpPr>
        <p:spPr>
          <a:xfrm>
            <a:off x="1495636" y="2418696"/>
            <a:ext cx="6584776" cy="1470025"/>
          </a:xfrm>
        </p:spPr>
        <p:txBody>
          <a:bodyPr/>
          <a:lstStyle>
            <a:lvl1pPr algn="ctr">
              <a:defRPr sz="40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495636" y="3888721"/>
            <a:ext cx="6584776"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pic>
        <p:nvPicPr>
          <p:cNvPr id="1026"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09868"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9" descr="logistikum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54708" y="5517232"/>
            <a:ext cx="1742099" cy="637200"/>
          </a:xfrm>
          <a:prstGeom prst="rect">
            <a:avLst/>
          </a:prstGeom>
        </p:spPr>
      </p:pic>
      <p:pic>
        <p:nvPicPr>
          <p:cNvPr id="10" name="Picture 2" descr="https://upload.wikimedia.org/wikipedia/commons/thumb/0/0e/Bundesministerium_f%C3%BCr_Verkehr,_Innovation_und_Technologie_logo.svg/2000px-Bundesministerium_f%C3%BCr_Verkehr,_Innovation_und_Technologie_logo.svg.png">
            <a:hlinkClick r:id="rId4"/>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922672" y="5517232"/>
            <a:ext cx="1379361" cy="63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fh-vie.ac.at/var/em_plain_site/storage/images/funktionen/textbausteine/allgemeine-textbausteine/logo/106489-1-ger-DE/LOGO.png"/>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835696" y="5518359"/>
            <a:ext cx="172355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Februar 2017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smtClean="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2" y="274638"/>
            <a:ext cx="8064896" cy="1143000"/>
          </a:xfrm>
        </p:spPr>
        <p:txBody>
          <a:bodyPr>
            <a:noAutofit/>
          </a:bodyPr>
          <a:lstStyle>
            <a:lvl1pPr>
              <a:defRPr sz="3500" b="1">
                <a:latin typeface="Arial" panose="020B0604020202020204" pitchFamily="34" charset="0"/>
                <a:cs typeface="Arial" panose="020B0604020202020204" pitchFamily="34" charset="0"/>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39796" y="1623903"/>
            <a:ext cx="82296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smtClean="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5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75220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www.asfinag.at/unterwegs/verkehrssicherheit/verkehrssteuerung" TargetMode="External"/><Relationship Id="rId2" Type="http://schemas.openxmlformats.org/officeDocument/2006/relationships/hyperlink" Target="https://www.youtube.com/watch?v=rzVIssYb06Y" TargetMode="External"/><Relationship Id="rId1" Type="http://schemas.openxmlformats.org/officeDocument/2006/relationships/slideLayout" Target="../slideLayouts/slideLayout2.xml"/><Relationship Id="rId5" Type="http://schemas.openxmlformats.org/officeDocument/2006/relationships/hyperlink" Target="http://www.kleinezeitung.at/wirtschaft/4835495/DaimlerTest_Erster-selbstfahrender-Lkw-auf-der-Autobahn" TargetMode="External"/><Relationship Id="rId4" Type="http://schemas.openxmlformats.org/officeDocument/2006/relationships/hyperlink" Target="https://www.asfinag.at/unterwegs/lkw-bus/lkw-stellplaetz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ien.orf.at/news/stories/2522882/" TargetMode="External"/><Relationship Id="rId2" Type="http://schemas.openxmlformats.org/officeDocument/2006/relationships/hyperlink" Target="http://www.spiegel.de/wirtschaft/unternehmen/autonome-lkw-in-zehn-jahren-werden-keine-fahrer-mehr-benoetigt-a-1112566.html" TargetMode="External"/><Relationship Id="rId1" Type="http://schemas.openxmlformats.org/officeDocument/2006/relationships/slideLayout" Target="../slideLayouts/slideLayout2.xml"/><Relationship Id="rId4" Type="http://schemas.openxmlformats.org/officeDocument/2006/relationships/hyperlink" Target="https://www.zf-zukunftsstudie.de/der-lkw-der-zukunft-kann-autonom-fahren/"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solidFill>
                  <a:prstClr val="black"/>
                </a:solidFill>
              </a:rPr>
              <a:t>Der Straßenverkehr</a:t>
            </a:r>
            <a:endParaRPr lang="de-AT" dirty="0"/>
          </a:p>
        </p:txBody>
      </p:sp>
      <p:sp>
        <p:nvSpPr>
          <p:cNvPr id="3" name="Untertitel 2"/>
          <p:cNvSpPr>
            <a:spLocks noGrp="1"/>
          </p:cNvSpPr>
          <p:nvPr>
            <p:ph type="subTitle" idx="1"/>
          </p:nvPr>
        </p:nvSpPr>
        <p:spPr>
          <a:xfrm>
            <a:off x="1403648" y="3470509"/>
            <a:ext cx="6584776" cy="836423"/>
          </a:xfrm>
        </p:spPr>
        <p:txBody>
          <a:bodyPr/>
          <a:lstStyle/>
          <a:p>
            <a:r>
              <a:rPr lang="de-AT" dirty="0" smtClean="0"/>
              <a:t>Aktuelle Entwicklungen</a:t>
            </a:r>
            <a:endParaRPr lang="de-AT" dirty="0"/>
          </a:p>
        </p:txBody>
      </p:sp>
    </p:spTree>
    <p:extLst>
      <p:ext uri="{BB962C8B-B14F-4D97-AF65-F5344CB8AC3E}">
        <p14:creationId xmlns:p14="http://schemas.microsoft.com/office/powerpoint/2010/main" val="239468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Verkehrsbeeinflussungsanlage (VBA) </a:t>
            </a:r>
            <a:endParaRPr lang="de-AT" dirty="0"/>
          </a:p>
        </p:txBody>
      </p:sp>
      <p:pic>
        <p:nvPicPr>
          <p:cNvPr id="4" name="Grafik 3"/>
          <p:cNvPicPr>
            <a:picLocks noChangeAspect="1"/>
          </p:cNvPicPr>
          <p:nvPr/>
        </p:nvPicPr>
        <p:blipFill>
          <a:blip r:embed="rId3"/>
          <a:stretch>
            <a:fillRect/>
          </a:stretch>
        </p:blipFill>
        <p:spPr>
          <a:xfrm>
            <a:off x="483897" y="1978650"/>
            <a:ext cx="3695700" cy="2114550"/>
          </a:xfrm>
          <a:prstGeom prst="rect">
            <a:avLst/>
          </a:prstGeom>
        </p:spPr>
      </p:pic>
      <p:pic>
        <p:nvPicPr>
          <p:cNvPr id="5" name="Grafik 4"/>
          <p:cNvPicPr>
            <a:picLocks noChangeAspect="1"/>
          </p:cNvPicPr>
          <p:nvPr/>
        </p:nvPicPr>
        <p:blipFill>
          <a:blip r:embed="rId4"/>
          <a:stretch>
            <a:fillRect/>
          </a:stretch>
        </p:blipFill>
        <p:spPr>
          <a:xfrm>
            <a:off x="4427984" y="3398096"/>
            <a:ext cx="4385097" cy="2839216"/>
          </a:xfrm>
          <a:prstGeom prst="rect">
            <a:avLst/>
          </a:prstGeom>
        </p:spPr>
      </p:pic>
      <p:sp>
        <p:nvSpPr>
          <p:cNvPr id="6" name="Abgerundetes Rechteck 5"/>
          <p:cNvSpPr/>
          <p:nvPr/>
        </p:nvSpPr>
        <p:spPr>
          <a:xfrm>
            <a:off x="5148064" y="1978650"/>
            <a:ext cx="3312368" cy="166637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Besserer Verkehrsfluss</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Weniger Stau</a:t>
            </a:r>
            <a:endParaRPr lang="de-AT"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Mehr Verkehrssicherheit</a:t>
            </a:r>
            <a:endParaRPr lang="de-AT"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Weniger Umweltbelastung</a:t>
            </a:r>
            <a:endParaRPr lang="de-AT" dirty="0" smtClean="0">
              <a:solidFill>
                <a:schemeClr val="tx1"/>
              </a:solidFill>
              <a:latin typeface="Arial" panose="020B0604020202020204" pitchFamily="34" charset="0"/>
              <a:cs typeface="Arial" panose="020B0604020202020204" pitchFamily="34" charset="0"/>
            </a:endParaRPr>
          </a:p>
        </p:txBody>
      </p:sp>
      <p:sp>
        <p:nvSpPr>
          <p:cNvPr id="7" name="Abgerundetes Rechteck 6"/>
          <p:cNvSpPr/>
          <p:nvPr/>
        </p:nvSpPr>
        <p:spPr>
          <a:xfrm>
            <a:off x="5644839" y="1690618"/>
            <a:ext cx="2318817" cy="576064"/>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Ziele</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55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Funktionsschema einer VBA</a:t>
            </a:r>
            <a:endParaRPr lang="de-AT" dirty="0"/>
          </a:p>
        </p:txBody>
      </p:sp>
      <p:pic>
        <p:nvPicPr>
          <p:cNvPr id="3" name="Grafik 2"/>
          <p:cNvPicPr>
            <a:picLocks noChangeAspect="1"/>
          </p:cNvPicPr>
          <p:nvPr/>
        </p:nvPicPr>
        <p:blipFill>
          <a:blip r:embed="rId3"/>
          <a:stretch>
            <a:fillRect/>
          </a:stretch>
        </p:blipFill>
        <p:spPr>
          <a:xfrm>
            <a:off x="611560" y="1772816"/>
            <a:ext cx="7667625" cy="4505325"/>
          </a:xfrm>
          <a:prstGeom prst="rect">
            <a:avLst/>
          </a:prstGeom>
        </p:spPr>
      </p:pic>
    </p:spTree>
    <p:extLst>
      <p:ext uri="{BB962C8B-B14F-4D97-AF65-F5344CB8AC3E}">
        <p14:creationId xmlns:p14="http://schemas.microsoft.com/office/powerpoint/2010/main" val="145413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5125182" y="4581128"/>
            <a:ext cx="3456384" cy="1224136"/>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endParaRPr lang="de-AT" sz="900" dirty="0" smtClean="0">
              <a:solidFill>
                <a:schemeClr val="tx1"/>
              </a:solidFill>
              <a:latin typeface="Arial" panose="020B0604020202020204" pitchFamily="34" charset="0"/>
              <a:cs typeface="Arial" panose="020B0604020202020204" pitchFamily="34" charset="0"/>
            </a:endParaRPr>
          </a:p>
          <a:p>
            <a:pPr marL="87313" algn="ctr"/>
            <a:r>
              <a:rPr lang="de-AT" b="1" dirty="0" smtClean="0">
                <a:solidFill>
                  <a:schemeClr val="tx1"/>
                </a:solidFill>
                <a:latin typeface="Arial" panose="020B0604020202020204" pitchFamily="34" charset="0"/>
                <a:cs typeface="Arial" panose="020B0604020202020204" pitchFamily="34" charset="0"/>
              </a:rPr>
              <a:t>Hinweisschilder mit Statusanzeigen</a:t>
            </a:r>
            <a:endParaRPr lang="de-AT" b="1" dirty="0" smtClean="0">
              <a:solidFill>
                <a:schemeClr val="tx1"/>
              </a:solidFill>
              <a:latin typeface="Arial" panose="020B0604020202020204" pitchFamily="34" charset="0"/>
              <a:cs typeface="Arial" panose="020B0604020202020204" pitchFamily="34" charset="0"/>
            </a:endParaRPr>
          </a:p>
        </p:txBody>
      </p:sp>
      <p:sp>
        <p:nvSpPr>
          <p:cNvPr id="7" name="Abgerundetes Rechteck 6"/>
          <p:cNvSpPr/>
          <p:nvPr/>
        </p:nvSpPr>
        <p:spPr>
          <a:xfrm>
            <a:off x="395536" y="3933056"/>
            <a:ext cx="4320480" cy="1008112"/>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endParaRPr lang="de-AT" sz="900" dirty="0" smtClean="0">
              <a:solidFill>
                <a:schemeClr val="tx1"/>
              </a:solidFill>
              <a:latin typeface="Arial" panose="020B0604020202020204" pitchFamily="34" charset="0"/>
              <a:cs typeface="Arial" panose="020B0604020202020204" pitchFamily="34" charset="0"/>
            </a:endParaRPr>
          </a:p>
          <a:p>
            <a:pPr marL="87313" algn="ctr"/>
            <a:r>
              <a:rPr lang="de-AT" b="1" dirty="0" smtClean="0">
                <a:solidFill>
                  <a:schemeClr val="tx1"/>
                </a:solidFill>
                <a:latin typeface="Arial" panose="020B0604020202020204" pitchFamily="34" charset="0"/>
                <a:cs typeface="Arial" panose="020B0604020202020204" pitchFamily="34" charset="0"/>
              </a:rPr>
              <a:t>Lkw-Stellplätze</a:t>
            </a:r>
            <a:endParaRPr lang="de-AT" b="1" dirty="0" smtClean="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dirty="0"/>
              <a:t>Stellplatz-Infosystem für Lkw</a:t>
            </a:r>
            <a:endParaRPr lang="de-AT" dirty="0"/>
          </a:p>
        </p:txBody>
      </p:sp>
      <p:pic>
        <p:nvPicPr>
          <p:cNvPr id="4" name="Grafik 3"/>
          <p:cNvPicPr>
            <a:picLocks noChangeAspect="1"/>
          </p:cNvPicPr>
          <p:nvPr/>
        </p:nvPicPr>
        <p:blipFill>
          <a:blip r:embed="rId3"/>
          <a:stretch>
            <a:fillRect/>
          </a:stretch>
        </p:blipFill>
        <p:spPr>
          <a:xfrm>
            <a:off x="539552" y="1844824"/>
            <a:ext cx="4137282" cy="2511549"/>
          </a:xfrm>
          <a:prstGeom prst="rect">
            <a:avLst/>
          </a:prstGeom>
        </p:spPr>
      </p:pic>
      <p:pic>
        <p:nvPicPr>
          <p:cNvPr id="5" name="Grafik 4"/>
          <p:cNvPicPr>
            <a:picLocks noChangeAspect="1"/>
          </p:cNvPicPr>
          <p:nvPr/>
        </p:nvPicPr>
        <p:blipFill>
          <a:blip r:embed="rId4"/>
          <a:stretch>
            <a:fillRect/>
          </a:stretch>
        </p:blipFill>
        <p:spPr>
          <a:xfrm>
            <a:off x="5292080" y="2492896"/>
            <a:ext cx="3162258" cy="2473449"/>
          </a:xfrm>
          <a:prstGeom prst="rect">
            <a:avLst/>
          </a:prstGeom>
        </p:spPr>
      </p:pic>
    </p:spTree>
    <p:extLst>
      <p:ext uri="{BB962C8B-B14F-4D97-AF65-F5344CB8AC3E}">
        <p14:creationId xmlns:p14="http://schemas.microsoft.com/office/powerpoint/2010/main" val="6287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Quellen I</a:t>
            </a:r>
            <a:endParaRPr lang="de-AT" dirty="0"/>
          </a:p>
        </p:txBody>
      </p:sp>
      <p:sp>
        <p:nvSpPr>
          <p:cNvPr id="3" name="Inhaltsplatzhalter 2"/>
          <p:cNvSpPr>
            <a:spLocks noGrp="1"/>
          </p:cNvSpPr>
          <p:nvPr>
            <p:ph idx="1"/>
          </p:nvPr>
        </p:nvSpPr>
        <p:spPr/>
        <p:txBody>
          <a:bodyPr>
            <a:noAutofit/>
          </a:bodyPr>
          <a:lstStyle/>
          <a:p>
            <a:pPr marL="0" indent="0">
              <a:buNone/>
            </a:pPr>
            <a:r>
              <a:rPr lang="de-AT" sz="800" dirty="0" err="1" smtClean="0"/>
              <a:t>Agence</a:t>
            </a:r>
            <a:r>
              <a:rPr lang="de-AT" sz="800" dirty="0" smtClean="0"/>
              <a:t> </a:t>
            </a:r>
            <a:r>
              <a:rPr lang="de-AT" sz="800" dirty="0"/>
              <a:t>France-Presse (AFP) (2015): Gesteuert per Autopilot. Der erste selbstfahrende Lkw ist unterwegs, in: Der Tagesspiegel, Online-Ausgabe vom 02.10., bezogen unter: http://</a:t>
            </a:r>
            <a:r>
              <a:rPr lang="de-AT" sz="800" dirty="0" smtClean="0"/>
              <a:t>www.tagesspiegel.de/wirtschaft/gesteuert-per-autopilot-der-erste-selbstfahrende-lkw-ist-unterwegs/12402014.html</a:t>
            </a:r>
            <a:r>
              <a:rPr lang="de-AT" sz="800" dirty="0"/>
              <a:t>, Zugriff am 27.07.2016</a:t>
            </a:r>
          </a:p>
          <a:p>
            <a:pPr marL="0" indent="0">
              <a:buNone/>
            </a:pPr>
            <a:r>
              <a:rPr lang="de-AT" sz="800" dirty="0"/>
              <a:t>Andres, M. (2003): </a:t>
            </a:r>
            <a:r>
              <a:rPr lang="de-AT" sz="800" dirty="0" err="1"/>
              <a:t>Telematiksysteme</a:t>
            </a:r>
            <a:r>
              <a:rPr lang="de-AT" sz="800" dirty="0"/>
              <a:t> für die </a:t>
            </a:r>
            <a:r>
              <a:rPr lang="de-AT" sz="800" dirty="0" err="1"/>
              <a:t>eLogistik</a:t>
            </a:r>
            <a:r>
              <a:rPr lang="de-AT" sz="800" dirty="0"/>
              <a:t>. Anwendungsbereiche, Lösungen, Marktüberblick [Studie], bezogen unter: http://eurift.eu/file.php/telematik_broschuere.pdf-2005-10-27/telematik_broschuere.pdf, Zugriff am 29.07.2016</a:t>
            </a:r>
          </a:p>
          <a:p>
            <a:pPr marL="0" indent="0">
              <a:buNone/>
            </a:pPr>
            <a:r>
              <a:rPr lang="de-AT" sz="800" dirty="0"/>
              <a:t>ARD Mittagsmagazin (2012): Biokraftstoffe: Pro und Contra [Video], YouTube, 25.09., bezogen unter: </a:t>
            </a:r>
            <a:r>
              <a:rPr lang="de-AT" sz="800" dirty="0">
                <a:hlinkClick r:id="rId2"/>
              </a:rPr>
              <a:t>https://</a:t>
            </a:r>
            <a:r>
              <a:rPr lang="de-AT" sz="800" dirty="0" smtClean="0">
                <a:hlinkClick r:id="rId2"/>
              </a:rPr>
              <a:t>www.youtube.com/watch?v=rzVIssYb06Y</a:t>
            </a:r>
            <a:endParaRPr lang="de-AT" sz="800" dirty="0" smtClean="0"/>
          </a:p>
          <a:p>
            <a:pPr marL="0" indent="0">
              <a:buNone/>
            </a:pPr>
            <a:r>
              <a:rPr lang="de-AT" sz="800" dirty="0" err="1" smtClean="0"/>
              <a:t>Asfinag</a:t>
            </a:r>
            <a:r>
              <a:rPr lang="de-AT" sz="800" dirty="0" smtClean="0"/>
              <a:t> (2017a): Für mehr Verkehrssicherheit</a:t>
            </a:r>
            <a:r>
              <a:rPr lang="de-AT" sz="800" dirty="0"/>
              <a:t>: Verkehrsbeeinflussungsanlagen, in: </a:t>
            </a:r>
            <a:r>
              <a:rPr lang="de-AT" sz="800" dirty="0">
                <a:hlinkClick r:id="rId3"/>
              </a:rPr>
              <a:t>https://</a:t>
            </a:r>
            <a:r>
              <a:rPr lang="de-AT" sz="800" dirty="0" smtClean="0">
                <a:hlinkClick r:id="rId3"/>
              </a:rPr>
              <a:t>www.asfinag.at/unterwegs/verkehrssicherheit/verkehrssteuerung</a:t>
            </a:r>
            <a:r>
              <a:rPr lang="de-AT" sz="800" dirty="0" smtClean="0"/>
              <a:t>, Zugriff am 31.1.2017</a:t>
            </a:r>
          </a:p>
          <a:p>
            <a:pPr marL="0" indent="0">
              <a:buNone/>
            </a:pPr>
            <a:r>
              <a:rPr lang="de-AT" sz="800" dirty="0" err="1" smtClean="0"/>
              <a:t>Asfinag</a:t>
            </a:r>
            <a:r>
              <a:rPr lang="de-AT" sz="800" dirty="0" smtClean="0"/>
              <a:t> (2017b): Stellplatz-Infosystem </a:t>
            </a:r>
            <a:r>
              <a:rPr lang="de-AT" sz="800" dirty="0"/>
              <a:t>für Lkw, in: </a:t>
            </a:r>
            <a:r>
              <a:rPr lang="de-AT" sz="800" dirty="0">
                <a:hlinkClick r:id="rId4"/>
              </a:rPr>
              <a:t>https://</a:t>
            </a:r>
            <a:r>
              <a:rPr lang="de-AT" sz="800" dirty="0" smtClean="0">
                <a:hlinkClick r:id="rId4"/>
              </a:rPr>
              <a:t>www.asfinag.at/unterwegs/lkw-bus/lkw-stellplaetze</a:t>
            </a:r>
            <a:r>
              <a:rPr lang="de-AT" sz="800" dirty="0" smtClean="0"/>
              <a:t>, Zugriff am: 31.1.2017</a:t>
            </a:r>
            <a:endParaRPr lang="de-AT" sz="800" dirty="0"/>
          </a:p>
          <a:p>
            <a:pPr marL="0" indent="0">
              <a:buNone/>
            </a:pPr>
            <a:r>
              <a:rPr lang="de-AT" sz="800" dirty="0"/>
              <a:t>Austria Presse Agentur (APA) (2013): Selbstfahrende Lkw: Daimler ortet Probleme, bezogen unter: http://www.spediteure-logistik.at/news/aktuelle-meldungen/aktuelle-meldungen/selbstfahrende-lkw-daimler-ortet-probleme.html, Zugriff am 26.07.2016</a:t>
            </a:r>
          </a:p>
          <a:p>
            <a:pPr marL="0" indent="0">
              <a:buNone/>
            </a:pPr>
            <a:r>
              <a:rPr lang="de-AT" sz="800" dirty="0"/>
              <a:t>Austria Presse Agentur (APA) / Deutsche Presse Agentur (DPA) (2015): Daimler schickt selbstfahrenden Lkw auf US-Highway, in: DiePresse.com, Online-Ausgabe vom 06.05., bezogen unter: http://diepresse.com/home/motor/4724915/Daimler-schickt-selbstfahrenden-Lkw-auf-USHighway, Zugriff am </a:t>
            </a:r>
            <a:r>
              <a:rPr lang="de-AT" sz="800" dirty="0" smtClean="0"/>
              <a:t>27.07.2016</a:t>
            </a:r>
          </a:p>
          <a:p>
            <a:pPr marL="0" indent="0">
              <a:buNone/>
            </a:pPr>
            <a:r>
              <a:rPr lang="de-AT" sz="800" dirty="0"/>
              <a:t>Bay, L. (2016): Lkw-</a:t>
            </a:r>
            <a:r>
              <a:rPr lang="de-AT" sz="800" dirty="0" err="1"/>
              <a:t>Platooning</a:t>
            </a:r>
            <a:r>
              <a:rPr lang="de-AT" sz="800" dirty="0"/>
              <a:t>. Schön der Reihe nach, in: Handelsblatt, Online-Ausgabe vom 04.04., bezogen unter: http://www.handelsblatt.com/unternehmen/industrie/lkw-platooning-schoen-der-reihe-nach/13399630.html, Zugriff am 29.07.2016</a:t>
            </a:r>
          </a:p>
          <a:p>
            <a:pPr marL="0" indent="0">
              <a:buNone/>
            </a:pPr>
            <a:r>
              <a:rPr lang="de-AT" sz="800" dirty="0"/>
              <a:t>Bäumler, I. (2015): Überblick über die </a:t>
            </a:r>
            <a:r>
              <a:rPr lang="de-AT" sz="800" dirty="0" err="1"/>
              <a:t>Telematiksysteme</a:t>
            </a:r>
            <a:r>
              <a:rPr lang="de-AT" sz="800" dirty="0"/>
              <a:t> für den Straßengüterverkehr, Schriftenreihe des Lehrstuhls für Logistikmanagement, bezogen unter: http://www.lm.uni-bremen.de/files/</a:t>
            </a:r>
          </a:p>
          <a:p>
            <a:pPr marL="0" indent="0">
              <a:buNone/>
            </a:pPr>
            <a:r>
              <a:rPr lang="de-AT" sz="800" dirty="0" err="1"/>
              <a:t>kotzab</a:t>
            </a:r>
            <a:r>
              <a:rPr lang="de-AT" sz="800" dirty="0"/>
              <a:t>/Schriftenreihe/SR_2015_2_final_mit%20ISSN.pdf, Zugriff am 29.07.2016</a:t>
            </a:r>
          </a:p>
          <a:p>
            <a:pPr marL="0" indent="0">
              <a:buNone/>
            </a:pPr>
            <a:r>
              <a:rPr lang="de-AT" sz="800" dirty="0"/>
              <a:t>Berg, C. C. / Rolf, J. (o.J.): Zum Einsatz der Telematik in der Supply Chain, bezogen unter: http://www.gvb-ev.de/fileadmin/pdfs/forschungsergebnisse_07.pdf, Zugriff am 29.07.2016</a:t>
            </a:r>
          </a:p>
          <a:p>
            <a:pPr marL="0" indent="0">
              <a:buNone/>
            </a:pPr>
            <a:r>
              <a:rPr lang="de-AT" sz="800" dirty="0"/>
              <a:t>Christof, F. (2015): V2V-Kommunikation. </a:t>
            </a:r>
            <a:r>
              <a:rPr lang="de-AT" sz="800" dirty="0" err="1"/>
              <a:t>Platooning</a:t>
            </a:r>
            <a:r>
              <a:rPr lang="de-AT" sz="800" dirty="0"/>
              <a:t>: Lkw im elektronisch gekoppelten Fahrzeugkonvoi, in: futurezone.at, Online-Ausgabe vom 12.03., bezogen unter: http://futurezone.at/science/</a:t>
            </a:r>
          </a:p>
          <a:p>
            <a:pPr marL="0" indent="0">
              <a:buNone/>
            </a:pPr>
            <a:r>
              <a:rPr lang="de-AT" sz="800" dirty="0" err="1"/>
              <a:t>platooning</a:t>
            </a:r>
            <a:r>
              <a:rPr lang="de-AT" sz="800" dirty="0"/>
              <a:t>-</a:t>
            </a:r>
            <a:r>
              <a:rPr lang="de-AT" sz="800" dirty="0" err="1"/>
              <a:t>lkw</a:t>
            </a:r>
            <a:r>
              <a:rPr lang="de-AT" sz="800" dirty="0"/>
              <a:t>-im-elektronisch-gekoppelten-</a:t>
            </a:r>
            <a:r>
              <a:rPr lang="de-AT" sz="800" dirty="0" err="1"/>
              <a:t>fahrzeugkonvoi</a:t>
            </a:r>
            <a:r>
              <a:rPr lang="de-AT" sz="800" dirty="0"/>
              <a:t>/116.088.643, Zugriff am 29.07.2016</a:t>
            </a:r>
          </a:p>
          <a:p>
            <a:pPr marL="0" indent="0">
              <a:buNone/>
            </a:pPr>
            <a:r>
              <a:rPr lang="de-AT" sz="800" dirty="0"/>
              <a:t>Deutsche Presse Agentur (DPA) (2015): In Amerika. Daimlers Premiere mit selbstfahrenden LKW, in: Frankfurter Allgemeine, Online-Ausgabe vom 06.05., bezogen unter: http://www.faz.net/aktuell/</a:t>
            </a:r>
          </a:p>
          <a:p>
            <a:pPr marL="0" indent="0">
              <a:buNone/>
            </a:pPr>
            <a:r>
              <a:rPr lang="de-AT" sz="800" dirty="0" err="1"/>
              <a:t>wirtschaft</a:t>
            </a:r>
            <a:r>
              <a:rPr lang="de-AT" sz="800" dirty="0"/>
              <a:t>/unternehmen/daimler-darf-selbstfahrende-lastwagen-testen-13577148.html, Zugriff am 27.07.2016</a:t>
            </a:r>
          </a:p>
          <a:p>
            <a:pPr marL="0" indent="0">
              <a:buNone/>
            </a:pPr>
            <a:r>
              <a:rPr lang="de-AT" sz="800" dirty="0"/>
              <a:t>European Truck </a:t>
            </a:r>
            <a:r>
              <a:rPr lang="de-AT" sz="800" dirty="0" err="1"/>
              <a:t>Platooning</a:t>
            </a:r>
            <a:r>
              <a:rPr lang="de-AT" sz="800" dirty="0"/>
              <a:t> Challenge (2016a): </a:t>
            </a:r>
            <a:r>
              <a:rPr lang="de-AT" sz="800" dirty="0" err="1"/>
              <a:t>What</a:t>
            </a:r>
            <a:r>
              <a:rPr lang="de-AT" sz="800" dirty="0"/>
              <a:t> </a:t>
            </a:r>
            <a:r>
              <a:rPr lang="de-AT" sz="800" dirty="0" err="1"/>
              <a:t>is</a:t>
            </a:r>
            <a:r>
              <a:rPr lang="de-AT" sz="800" dirty="0"/>
              <a:t> Truck </a:t>
            </a:r>
            <a:r>
              <a:rPr lang="de-AT" sz="800" dirty="0" err="1"/>
              <a:t>Platooning</a:t>
            </a:r>
            <a:r>
              <a:rPr lang="de-AT" sz="800" dirty="0"/>
              <a:t>?, bezogen unter: https://www.eutruckplatooning.com/About/default.aspx, Zugriff am 29.07.2016</a:t>
            </a:r>
          </a:p>
          <a:p>
            <a:pPr marL="0" indent="0">
              <a:buNone/>
            </a:pPr>
            <a:r>
              <a:rPr lang="de-AT" sz="800" dirty="0"/>
              <a:t>Holzer, H. (2016): Vernetzte Lkw: Rollende Datencenter, in: Zeit Online, Online-Ausgabe vom 08.05., bezogen unter: http://www.zeit.de/mobilitaet/2016-04/logistik-lkw-vernetzung-digitalisierung, Zugriff am </a:t>
            </a:r>
            <a:r>
              <a:rPr lang="de-AT" sz="800" dirty="0" smtClean="0"/>
              <a:t>29.07.2016</a:t>
            </a:r>
          </a:p>
          <a:p>
            <a:pPr marL="0" indent="0">
              <a:buNone/>
            </a:pPr>
            <a:r>
              <a:rPr lang="de-AT" sz="800" dirty="0"/>
              <a:t>Kleine Zeitung (2015): Erster selbstfahrender Lkw auf der Autobahn, in: </a:t>
            </a:r>
            <a:r>
              <a:rPr lang="de-AT" sz="800" dirty="0">
                <a:hlinkClick r:id="rId5"/>
              </a:rPr>
              <a:t>http://</a:t>
            </a:r>
            <a:r>
              <a:rPr lang="de-AT" sz="800" dirty="0" smtClean="0">
                <a:hlinkClick r:id="rId5"/>
              </a:rPr>
              <a:t>www.kleinezeitung.at/wirtschaft/4835495/DaimlerTest_Erster-selbstfahrender-Lkw-auf-der-Autobahn</a:t>
            </a:r>
            <a:r>
              <a:rPr lang="de-AT" sz="800" dirty="0" smtClean="0"/>
              <a:t>, Zugriff am 29.07.2016</a:t>
            </a:r>
            <a:endParaRPr lang="de-AT" sz="800" dirty="0"/>
          </a:p>
          <a:p>
            <a:pPr marL="0" indent="0">
              <a:buNone/>
            </a:pPr>
            <a:endParaRPr lang="de-AT" sz="800" dirty="0"/>
          </a:p>
          <a:p>
            <a:pPr marL="0" indent="0">
              <a:buNone/>
            </a:pPr>
            <a:endParaRPr lang="de-AT" sz="800" dirty="0"/>
          </a:p>
          <a:p>
            <a:pPr marL="0" indent="0">
              <a:buNone/>
            </a:pPr>
            <a:endParaRPr lang="de-AT" sz="800" dirty="0" smtClean="0"/>
          </a:p>
          <a:p>
            <a:pPr marL="0" indent="0">
              <a:buNone/>
            </a:pPr>
            <a:endParaRPr lang="de-AT" sz="800" dirty="0"/>
          </a:p>
        </p:txBody>
      </p:sp>
    </p:spTree>
    <p:extLst>
      <p:ext uri="{BB962C8B-B14F-4D97-AF65-F5344CB8AC3E}">
        <p14:creationId xmlns:p14="http://schemas.microsoft.com/office/powerpoint/2010/main" val="165023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Quellen II</a:t>
            </a:r>
            <a:endParaRPr lang="de-AT" dirty="0"/>
          </a:p>
        </p:txBody>
      </p:sp>
      <p:sp>
        <p:nvSpPr>
          <p:cNvPr id="3" name="Inhaltsplatzhalter 2"/>
          <p:cNvSpPr>
            <a:spLocks noGrp="1"/>
          </p:cNvSpPr>
          <p:nvPr>
            <p:ph idx="1"/>
          </p:nvPr>
        </p:nvSpPr>
        <p:spPr/>
        <p:txBody>
          <a:bodyPr>
            <a:normAutofit/>
          </a:bodyPr>
          <a:lstStyle/>
          <a:p>
            <a:pPr marL="0" indent="0">
              <a:buNone/>
            </a:pPr>
            <a:r>
              <a:rPr lang="de-AT" sz="900" dirty="0" err="1" smtClean="0"/>
              <a:t>Postinett</a:t>
            </a:r>
            <a:r>
              <a:rPr lang="de-AT" sz="900" dirty="0"/>
              <a:t>, A. (2015): Selbstfahrender LKW auf US-Straßen. Wenn der Trucker freihändig fährt, in: Handelsblatt, Online-Ausgabe vom 06.05., bezogen unter: http://www.handelsblatt.com/</a:t>
            </a:r>
          </a:p>
          <a:p>
            <a:pPr marL="0" indent="0">
              <a:buNone/>
            </a:pPr>
            <a:r>
              <a:rPr lang="de-AT" sz="900" dirty="0"/>
              <a:t>unternehmen/</a:t>
            </a:r>
            <a:r>
              <a:rPr lang="de-AT" sz="900" dirty="0" err="1"/>
              <a:t>industrie</a:t>
            </a:r>
            <a:r>
              <a:rPr lang="de-AT" sz="900" dirty="0"/>
              <a:t>/selbstfahrender-lkw-auf-us-strassen-wenn-der-trucker-freihaendig-faehrt/11733230.html, Zugriff am 26.07.2016</a:t>
            </a:r>
          </a:p>
          <a:p>
            <a:pPr marL="0" indent="0">
              <a:buNone/>
            </a:pPr>
            <a:r>
              <a:rPr lang="de-AT" sz="900" dirty="0" err="1"/>
              <a:t>Randelhoff</a:t>
            </a:r>
            <a:r>
              <a:rPr lang="de-AT" sz="900" dirty="0"/>
              <a:t>, M. (2012): Siemens </a:t>
            </a:r>
            <a:r>
              <a:rPr lang="de-AT" sz="900" dirty="0" err="1"/>
              <a:t>eHighway</a:t>
            </a:r>
            <a:r>
              <a:rPr lang="de-AT" sz="900" dirty="0"/>
              <a:t>, Hybrid-NFZ, LNG: Fährt der Straßengüterverkehr der Zukunft elektrisch?, Blogbeitrag vom 21.05., Zukunft Mobilität, bezogen unter: http://www.</a:t>
            </a:r>
          </a:p>
          <a:p>
            <a:pPr marL="0" indent="0">
              <a:buNone/>
            </a:pPr>
            <a:r>
              <a:rPr lang="de-AT" sz="900" dirty="0"/>
              <a:t>zukunft-mobilitaet.net/9593/</a:t>
            </a:r>
            <a:r>
              <a:rPr lang="de-AT" sz="900" dirty="0" err="1"/>
              <a:t>zukunft</a:t>
            </a:r>
            <a:r>
              <a:rPr lang="de-AT" sz="900" dirty="0"/>
              <a:t>-des-automobils/</a:t>
            </a:r>
            <a:r>
              <a:rPr lang="de-AT" sz="900" dirty="0" err="1"/>
              <a:t>elektromobilitaet</a:t>
            </a:r>
            <a:r>
              <a:rPr lang="de-AT" sz="900" dirty="0"/>
              <a:t>/</a:t>
            </a:r>
            <a:r>
              <a:rPr lang="de-AT" sz="900" dirty="0" err="1"/>
              <a:t>ehighway</a:t>
            </a:r>
            <a:r>
              <a:rPr lang="de-AT" sz="900" dirty="0"/>
              <a:t>-siemens-hybrid-</a:t>
            </a:r>
            <a:r>
              <a:rPr lang="de-AT" sz="900" dirty="0" err="1"/>
              <a:t>lkw</a:t>
            </a:r>
            <a:r>
              <a:rPr lang="de-AT" sz="900" dirty="0"/>
              <a:t>-elektroantrieb/, Zugriff am 29.07.2016</a:t>
            </a:r>
          </a:p>
          <a:p>
            <a:pPr marL="0" indent="0">
              <a:buNone/>
            </a:pPr>
            <a:r>
              <a:rPr lang="de-AT" sz="900" dirty="0"/>
              <a:t>RSGB Limited (2014): </a:t>
            </a:r>
            <a:r>
              <a:rPr lang="de-AT" sz="900" dirty="0" err="1"/>
              <a:t>DfT</a:t>
            </a:r>
            <a:r>
              <a:rPr lang="de-AT" sz="900" dirty="0"/>
              <a:t> </a:t>
            </a:r>
            <a:r>
              <a:rPr lang="de-AT" sz="900" dirty="0" err="1"/>
              <a:t>commissions</a:t>
            </a:r>
            <a:r>
              <a:rPr lang="de-AT" sz="900" dirty="0"/>
              <a:t> ‘</a:t>
            </a:r>
            <a:r>
              <a:rPr lang="de-AT" sz="900" dirty="0" err="1"/>
              <a:t>platooning</a:t>
            </a:r>
            <a:r>
              <a:rPr lang="de-AT" sz="900" dirty="0"/>
              <a:t>’ </a:t>
            </a:r>
            <a:r>
              <a:rPr lang="de-AT" sz="900" dirty="0" err="1"/>
              <a:t>study</a:t>
            </a:r>
            <a:r>
              <a:rPr lang="de-AT" sz="900" dirty="0"/>
              <a:t>, bezogen unter: http://www.roadsafetygb.org.</a:t>
            </a:r>
          </a:p>
          <a:p>
            <a:pPr marL="0" indent="0">
              <a:buNone/>
            </a:pPr>
            <a:r>
              <a:rPr lang="de-AT" sz="900" dirty="0" err="1"/>
              <a:t>uk</a:t>
            </a:r>
            <a:r>
              <a:rPr lang="de-AT" sz="900" dirty="0"/>
              <a:t>/</a:t>
            </a:r>
            <a:r>
              <a:rPr lang="de-AT" sz="900" dirty="0" err="1"/>
              <a:t>news</a:t>
            </a:r>
            <a:r>
              <a:rPr lang="de-AT" sz="900" dirty="0"/>
              <a:t>/3301.html, Zugriff am 12.10.2016</a:t>
            </a:r>
          </a:p>
          <a:p>
            <a:pPr marL="0" indent="0">
              <a:buNone/>
            </a:pPr>
            <a:r>
              <a:rPr lang="de-AT" sz="900" dirty="0" err="1"/>
              <a:t>Scania</a:t>
            </a:r>
            <a:r>
              <a:rPr lang="de-AT" sz="900" dirty="0"/>
              <a:t> Group (2013): </a:t>
            </a:r>
            <a:r>
              <a:rPr lang="de-AT" sz="900" dirty="0" err="1"/>
              <a:t>Platooning</a:t>
            </a:r>
            <a:r>
              <a:rPr lang="de-AT" sz="900" dirty="0"/>
              <a:t> [Video], YouTube, 03.10., bezogen unter: https://www.youtube.com/watch?v=X3fF6m4ks1g, Zugriff am 26.07.2016</a:t>
            </a:r>
          </a:p>
          <a:p>
            <a:pPr marL="0" indent="0">
              <a:buNone/>
            </a:pPr>
            <a:r>
              <a:rPr lang="de-AT" sz="900" dirty="0"/>
              <a:t>Shell Deutschland </a:t>
            </a:r>
            <a:r>
              <a:rPr lang="de-AT" sz="900" dirty="0" err="1"/>
              <a:t>Oil</a:t>
            </a:r>
            <a:r>
              <a:rPr lang="de-AT" sz="900" dirty="0"/>
              <a:t> </a:t>
            </a:r>
            <a:r>
              <a:rPr lang="de-AT" sz="900" dirty="0" err="1"/>
              <a:t>Gmbh</a:t>
            </a:r>
            <a:r>
              <a:rPr lang="de-AT" sz="900" dirty="0"/>
              <a:t> (2010): Shell LKW Studie. Fakten, Trends und Perspektiven im Straßengüterverkehr bis 2030, bezogen unter: http://www.dlr.de/Portaldata/1/</a:t>
            </a:r>
          </a:p>
          <a:p>
            <a:pPr marL="0" indent="0">
              <a:buNone/>
            </a:pPr>
            <a:r>
              <a:rPr lang="de-AT" sz="900" dirty="0"/>
              <a:t>Resources/</a:t>
            </a:r>
            <a:r>
              <a:rPr lang="de-AT" sz="900" dirty="0" err="1"/>
              <a:t>portal_news</a:t>
            </a:r>
            <a:r>
              <a:rPr lang="de-AT" sz="900" dirty="0"/>
              <a:t>/newsarchiv2010_3/Shell_Lkw_Studie_FIN_17042010.pdf, Zugriff am 29.07.2016</a:t>
            </a:r>
          </a:p>
          <a:p>
            <a:pPr marL="0" indent="0">
              <a:buNone/>
            </a:pPr>
            <a:r>
              <a:rPr lang="de-AT" sz="900" dirty="0"/>
              <a:t>Siemens AG (2012): Mit </a:t>
            </a:r>
            <a:r>
              <a:rPr lang="de-AT" sz="900" dirty="0" err="1"/>
              <a:t>eHighway</a:t>
            </a:r>
            <a:r>
              <a:rPr lang="de-AT" sz="900" dirty="0"/>
              <a:t> in die Zukunft. Innovative Lösungen für den Straßengüterverkehr, Bericht, bezogen unter: http://www.siemens.com/press/pool/de/feature/2012/infrastructure-cities/mobility-logistics/2012-05-lkw/brochure-ehighway-d.pdf, Zugriff am </a:t>
            </a:r>
            <a:r>
              <a:rPr lang="de-AT" sz="900" dirty="0" smtClean="0"/>
              <a:t>29.07.2016</a:t>
            </a:r>
          </a:p>
          <a:p>
            <a:pPr marL="0" indent="0">
              <a:buNone/>
            </a:pPr>
            <a:r>
              <a:rPr lang="de-AT" sz="900" dirty="0"/>
              <a:t>Spiegel.de (2016): "In zehn Jahren werden keine Lkw-Fahrer mehr benötigt„, in: </a:t>
            </a:r>
            <a:r>
              <a:rPr lang="de-AT" sz="900" dirty="0">
                <a:hlinkClick r:id="rId2"/>
              </a:rPr>
              <a:t>http://</a:t>
            </a:r>
            <a:r>
              <a:rPr lang="de-AT" sz="900" dirty="0" smtClean="0">
                <a:hlinkClick r:id="rId2"/>
              </a:rPr>
              <a:t>www.spiegel.de/wirtschaft/unternehmen/autonome-lkw-in-zehn-jahren-werden-keine-fahrer-mehr-benoetigt-a-1112566.html</a:t>
            </a:r>
            <a:r>
              <a:rPr lang="de-AT" sz="900" dirty="0" smtClean="0"/>
              <a:t>, Zugriff am 30.1.2017</a:t>
            </a:r>
            <a:endParaRPr lang="de-AT" sz="900" dirty="0"/>
          </a:p>
          <a:p>
            <a:pPr marL="0" indent="0">
              <a:buNone/>
            </a:pPr>
            <a:r>
              <a:rPr lang="de-AT" sz="900" dirty="0"/>
              <a:t>Unabhängiges Institut für Umweltfragen (o.J.): Alternative Mobilität [Präsentation], bezogen unter: https://www.google.at/#q=bio+kraftstoffe+pr%C3%A4sentation+ufu, Zugriff am 29.07.2016</a:t>
            </a:r>
          </a:p>
          <a:p>
            <a:pPr marL="0" indent="0">
              <a:buNone/>
            </a:pPr>
            <a:r>
              <a:rPr lang="de-AT" sz="900" dirty="0"/>
              <a:t>Verkehrsrundschau (2014): Future Truck 2025 - der selbstfahrende LKW [Video], YouTube, 14.07., bezogen unter: https://www.youtube.com/watch?v=iR5MAlpIbxY, Zugriff am </a:t>
            </a:r>
            <a:r>
              <a:rPr lang="de-AT" sz="900" dirty="0" smtClean="0"/>
              <a:t>26.07.2016</a:t>
            </a:r>
          </a:p>
          <a:p>
            <a:pPr marL="0" indent="0">
              <a:buNone/>
            </a:pPr>
            <a:r>
              <a:rPr lang="de-AT" sz="900" dirty="0"/>
              <a:t>Wien.orf.at (2012): Neues Leitsystem gegen Staus auf A23, in: </a:t>
            </a:r>
            <a:r>
              <a:rPr lang="de-AT" sz="900" dirty="0">
                <a:hlinkClick r:id="rId3"/>
              </a:rPr>
              <a:t>http://wien.orf.at/news/stories/2522882</a:t>
            </a:r>
            <a:r>
              <a:rPr lang="de-AT" sz="900" dirty="0" smtClean="0">
                <a:hlinkClick r:id="rId3"/>
              </a:rPr>
              <a:t>/</a:t>
            </a:r>
            <a:r>
              <a:rPr lang="de-AT" sz="900" dirty="0" smtClean="0"/>
              <a:t>, Zugriff am 31.1.2017</a:t>
            </a:r>
            <a:endParaRPr lang="de-AT" sz="900" dirty="0"/>
          </a:p>
          <a:p>
            <a:pPr marL="0" indent="0">
              <a:buNone/>
            </a:pPr>
            <a:r>
              <a:rPr lang="de-AT" sz="900" dirty="0"/>
              <a:t>Wirtschaftskammer Österreich (WKO) (2016): </a:t>
            </a:r>
            <a:r>
              <a:rPr lang="de-AT" sz="900" dirty="0" err="1"/>
              <a:t>Ökologisierung</a:t>
            </a:r>
            <a:r>
              <a:rPr lang="de-AT" sz="900" dirty="0"/>
              <a:t> des Verkehrs, bezogen unter: https://www.wko.at/Content.Node/branchen/oe/TransportVerkehr/Oekologisierung-des-Verkehrs-2016.pdf, Zugriff am </a:t>
            </a:r>
            <a:r>
              <a:rPr lang="de-AT" sz="900" dirty="0" smtClean="0"/>
              <a:t>29.07.2016</a:t>
            </a:r>
          </a:p>
          <a:p>
            <a:pPr marL="0" indent="0">
              <a:buNone/>
            </a:pPr>
            <a:r>
              <a:rPr lang="de-AT" sz="900" dirty="0" smtClean="0"/>
              <a:t>ZF-Zukunftsstudie (2014): Der LKW der Zukunft kann </a:t>
            </a:r>
            <a:r>
              <a:rPr lang="de-AT" sz="900" dirty="0"/>
              <a:t>autonom fahren, in: </a:t>
            </a:r>
            <a:r>
              <a:rPr lang="de-AT" sz="900" dirty="0">
                <a:hlinkClick r:id="rId4"/>
              </a:rPr>
              <a:t>https://www.zf-zukunftsstudie.de/der-lkw-der-zukunft-kann-autonom-fahren</a:t>
            </a:r>
            <a:r>
              <a:rPr lang="de-AT" sz="900" dirty="0" smtClean="0">
                <a:hlinkClick r:id="rId4"/>
              </a:rPr>
              <a:t>/</a:t>
            </a:r>
            <a:r>
              <a:rPr lang="de-AT" sz="900" dirty="0" smtClean="0"/>
              <a:t>, Zugriff am: 30.1.2017</a:t>
            </a:r>
            <a:endParaRPr lang="de-AT" sz="900" dirty="0"/>
          </a:p>
          <a:p>
            <a:pPr marL="0" indent="0">
              <a:buNone/>
            </a:pPr>
            <a:endParaRPr lang="de-AT" sz="1200" dirty="0" smtClean="0"/>
          </a:p>
          <a:p>
            <a:pPr marL="0" indent="0">
              <a:buNone/>
            </a:pPr>
            <a:endParaRPr lang="de-AT" sz="1200" dirty="0"/>
          </a:p>
        </p:txBody>
      </p:sp>
    </p:spTree>
    <p:extLst>
      <p:ext uri="{BB962C8B-B14F-4D97-AF65-F5344CB8AC3E}">
        <p14:creationId xmlns:p14="http://schemas.microsoft.com/office/powerpoint/2010/main" val="214265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Zusatzinformation</a:t>
            </a:r>
            <a:endParaRPr lang="de-AT" dirty="0"/>
          </a:p>
        </p:txBody>
      </p:sp>
      <p:sp>
        <p:nvSpPr>
          <p:cNvPr id="4" name="Content Placeholder 2"/>
          <p:cNvSpPr>
            <a:spLocks noGrp="1"/>
          </p:cNvSpPr>
          <p:nvPr>
            <p:ph idx="1"/>
          </p:nvPr>
        </p:nvSpPr>
        <p:spPr>
          <a:xfrm>
            <a:off x="457200" y="1700808"/>
            <a:ext cx="8229600" cy="4776192"/>
          </a:xfrm>
        </p:spPr>
        <p:txBody>
          <a:bodyPr>
            <a:normAutofit/>
          </a:bodyPr>
          <a:lstStyle/>
          <a:p>
            <a:pPr marL="0" indent="0">
              <a:buNone/>
            </a:pPr>
            <a:r>
              <a:rPr lang="de-AT" sz="2000" b="1" dirty="0" smtClean="0"/>
              <a:t>Wir hoffen unser Foliensatz hat Ihren Ansprüchen entsprochen!</a:t>
            </a:r>
          </a:p>
          <a:p>
            <a:pPr marL="0" indent="0">
              <a:buNone/>
            </a:pPr>
            <a:endParaRPr lang="de-AT" sz="2000" b="1" dirty="0" smtClean="0"/>
          </a:p>
          <a:p>
            <a:pPr marL="0" indent="0">
              <a:buNone/>
            </a:pPr>
            <a:r>
              <a:rPr lang="de-AT" sz="2000" b="1" dirty="0"/>
              <a:t> </a:t>
            </a:r>
            <a:r>
              <a:rPr lang="de-AT" sz="2000" b="1" dirty="0" smtClean="0"/>
              <a:t>        - Sie können den Foliensatz gerne Ihren Wünschen und Anforderungen entsprechend adaptieren und für Ihren/Ihre Unterricht/Vorträge verwenden.</a:t>
            </a:r>
          </a:p>
          <a:p>
            <a:pPr marL="0" indent="0">
              <a:buNone/>
            </a:pPr>
            <a:endParaRPr lang="de-AT" sz="2000" b="1" dirty="0"/>
          </a:p>
          <a:p>
            <a:pPr marL="0" indent="0">
              <a:buNone/>
            </a:pPr>
            <a:r>
              <a:rPr lang="de-AT" sz="2000" b="1" dirty="0" smtClean="0"/>
              <a:t>Für Fragen und Rückmeldungen stehen wir jederzeit gerne per Mail unter reroad@fh-vie.ac.at zur Verfügung.</a:t>
            </a:r>
          </a:p>
          <a:p>
            <a:pPr marL="0" indent="0">
              <a:buNone/>
            </a:pPr>
            <a:endParaRPr lang="de-AT" sz="2000" b="1" dirty="0"/>
          </a:p>
          <a:p>
            <a:pPr marL="0" indent="0">
              <a:buNone/>
            </a:pPr>
            <a:r>
              <a:rPr lang="de-AT" sz="2000" b="1" dirty="0" smtClean="0"/>
              <a:t>Weitere Foliensätze und Lehrmaterialien finden Sie unter:</a:t>
            </a:r>
          </a:p>
          <a:p>
            <a:pPr marL="0" indent="0">
              <a:buNone/>
            </a:pPr>
            <a:endParaRPr lang="de-AT" sz="400" b="1" dirty="0"/>
          </a:p>
          <a:p>
            <a:pPr marL="0" indent="0">
              <a:buNone/>
            </a:pPr>
            <a:r>
              <a:rPr lang="de-AT" sz="2000" b="1" dirty="0"/>
              <a:t>http</a:t>
            </a:r>
            <a:r>
              <a:rPr lang="de-AT" sz="2000" b="1" dirty="0" smtClean="0"/>
              <a:t>:///www.retrans.at/de/</a:t>
            </a:r>
          </a:p>
          <a:p>
            <a:pPr marL="0" indent="0">
              <a:buNone/>
            </a:pPr>
            <a:endParaRPr lang="de-AT" sz="2000" b="1" dirty="0" smtClean="0"/>
          </a:p>
        </p:txBody>
      </p:sp>
      <p:pic>
        <p:nvPicPr>
          <p:cNvPr id="5" name="Picture 3"/>
          <p:cNvPicPr>
            <a:picLocks noChangeAspect="1"/>
          </p:cNvPicPr>
          <p:nvPr/>
        </p:nvPicPr>
        <p:blipFill>
          <a:blip r:embed="rId2" cstate="print">
            <a:graysc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28666" y="2348880"/>
            <a:ext cx="432048" cy="432048"/>
          </a:xfrm>
          <a:prstGeom prst="rect">
            <a:avLst/>
          </a:prstGeom>
          <a:ln>
            <a:noFill/>
          </a:ln>
        </p:spPr>
      </p:pic>
    </p:spTree>
    <p:extLst>
      <p:ext uri="{BB962C8B-B14F-4D97-AF65-F5344CB8AC3E}">
        <p14:creationId xmlns:p14="http://schemas.microsoft.com/office/powerpoint/2010/main" val="408102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solidFill>
                  <a:prstClr val="black"/>
                </a:solidFill>
              </a:rPr>
              <a:t>ausgewählte Entwicklungen im Straßengüterverkehr …</a:t>
            </a:r>
            <a:endParaRPr lang="de-AT" dirty="0"/>
          </a:p>
        </p:txBody>
      </p:sp>
      <p:grpSp>
        <p:nvGrpSpPr>
          <p:cNvPr id="4" name="Gruppieren 3"/>
          <p:cNvGrpSpPr/>
          <p:nvPr/>
        </p:nvGrpSpPr>
        <p:grpSpPr>
          <a:xfrm>
            <a:off x="694542" y="3535771"/>
            <a:ext cx="2101756" cy="2451967"/>
            <a:chOff x="539551" y="1735753"/>
            <a:chExt cx="2101756" cy="2451967"/>
          </a:xfrm>
        </p:grpSpPr>
        <p:grpSp>
          <p:nvGrpSpPr>
            <p:cNvPr id="5" name="Gruppieren 4"/>
            <p:cNvGrpSpPr/>
            <p:nvPr/>
          </p:nvGrpSpPr>
          <p:grpSpPr>
            <a:xfrm>
              <a:off x="539552" y="1735753"/>
              <a:ext cx="2101755" cy="1900210"/>
              <a:chOff x="1194106" y="1677810"/>
              <a:chExt cx="2101755" cy="1900210"/>
            </a:xfrm>
          </p:grpSpPr>
          <p:pic>
            <p:nvPicPr>
              <p:cNvPr id="7" name="Picture 2" descr="Optisch ist der selbstfahrende LKW nicht von herkömmlichen LKWs zu unterscheiden"/>
              <p:cNvPicPr>
                <a:picLocks noChangeAspect="1" noChangeArrowheads="1"/>
              </p:cNvPicPr>
              <p:nvPr/>
            </p:nvPicPr>
            <p:blipFill rotWithShape="1">
              <a:blip r:embed="rId3">
                <a:extLst>
                  <a:ext uri="{28A0092B-C50C-407E-A947-70E740481C1C}">
                    <a14:useLocalDpi xmlns:a14="http://schemas.microsoft.com/office/drawing/2010/main" val="0"/>
                  </a:ext>
                </a:extLst>
              </a:blip>
              <a:srcRect l="16031" r="15782"/>
              <a:stretch/>
            </p:blipFill>
            <p:spPr bwMode="auto">
              <a:xfrm>
                <a:off x="1194106" y="1844824"/>
                <a:ext cx="2101755" cy="17331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hteck 7"/>
              <p:cNvSpPr/>
              <p:nvPr/>
            </p:nvSpPr>
            <p:spPr>
              <a:xfrm>
                <a:off x="1727053" y="1677810"/>
                <a:ext cx="1035860" cy="169277"/>
              </a:xfrm>
              <a:prstGeom prst="rect">
                <a:avLst/>
              </a:prstGeom>
            </p:spPr>
            <p:txBody>
              <a:bodyPr wrap="none">
                <a:spAutoFit/>
              </a:bodyPr>
              <a:lstStyle/>
              <a:p>
                <a:pPr algn="ctr"/>
                <a:r>
                  <a:rPr lang="de-AT" sz="500" dirty="0">
                    <a:latin typeface="Arial" pitchFamily="34" charset="0"/>
                    <a:cs typeface="Arial" pitchFamily="34" charset="0"/>
                  </a:rPr>
                  <a:t>Daimler Trucks (2015</a:t>
                </a:r>
                <a:r>
                  <a:rPr lang="de-AT" sz="500" dirty="0" smtClean="0">
                    <a:latin typeface="Arial" pitchFamily="34" charset="0"/>
                    <a:cs typeface="Arial" pitchFamily="34" charset="0"/>
                  </a:rPr>
                  <a:t>) online. </a:t>
                </a:r>
                <a:endParaRPr lang="de-AT" sz="500" dirty="0">
                  <a:latin typeface="Arial" pitchFamily="34" charset="0"/>
                  <a:cs typeface="Arial" pitchFamily="34" charset="0"/>
                </a:endParaRPr>
              </a:p>
            </p:txBody>
          </p:sp>
        </p:grpSp>
        <p:sp>
          <p:nvSpPr>
            <p:cNvPr id="6" name="Rechteck 5"/>
            <p:cNvSpPr/>
            <p:nvPr/>
          </p:nvSpPr>
          <p:spPr>
            <a:xfrm>
              <a:off x="539551" y="3721452"/>
              <a:ext cx="2101756"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itchFamily="34" charset="0"/>
                  <a:cs typeface="Arial" pitchFamily="34" charset="0"/>
                </a:rPr>
                <a:t>s</a:t>
              </a:r>
              <a:r>
                <a:rPr lang="de-AT" sz="1400" b="1" dirty="0" smtClean="0">
                  <a:solidFill>
                    <a:schemeClr val="tx1"/>
                  </a:solidFill>
                  <a:latin typeface="Arial" pitchFamily="34" charset="0"/>
                  <a:cs typeface="Arial" pitchFamily="34" charset="0"/>
                </a:rPr>
                <a:t>elbstfahrender LKW</a:t>
              </a:r>
              <a:endParaRPr lang="de-AT" sz="1400" b="1" dirty="0">
                <a:solidFill>
                  <a:schemeClr val="tx1"/>
                </a:solidFill>
                <a:latin typeface="Arial" pitchFamily="34" charset="0"/>
                <a:cs typeface="Arial" pitchFamily="34" charset="0"/>
              </a:endParaRPr>
            </a:p>
          </p:txBody>
        </p:sp>
      </p:grpSp>
      <p:grpSp>
        <p:nvGrpSpPr>
          <p:cNvPr id="9" name="Gruppieren 8"/>
          <p:cNvGrpSpPr/>
          <p:nvPr/>
        </p:nvGrpSpPr>
        <p:grpSpPr>
          <a:xfrm>
            <a:off x="3130176" y="3702785"/>
            <a:ext cx="2860705" cy="2119428"/>
            <a:chOff x="203387" y="1556712"/>
            <a:chExt cx="2860705" cy="2119428"/>
          </a:xfrm>
          <a:solidFill>
            <a:srgbClr val="E7E6E6"/>
          </a:solidFill>
        </p:grpSpPr>
        <p:grpSp>
          <p:nvGrpSpPr>
            <p:cNvPr id="10" name="Gruppieren 9"/>
            <p:cNvGrpSpPr/>
            <p:nvPr/>
          </p:nvGrpSpPr>
          <p:grpSpPr>
            <a:xfrm>
              <a:off x="467544" y="1556712"/>
              <a:ext cx="2596548" cy="1902473"/>
              <a:chOff x="3347864" y="2033821"/>
              <a:chExt cx="2596548" cy="1902473"/>
            </a:xfrm>
            <a:grpFill/>
          </p:grpSpPr>
          <p:pic>
            <p:nvPicPr>
              <p:cNvPr id="12" name="Picture 2" descr="Beim Platooning gibt der erste Lkw das Tempo vor, alle anderen folgen. Quelle: Sca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203098"/>
                <a:ext cx="2596548" cy="1733196"/>
              </a:xfrm>
              <a:prstGeom prst="rect">
                <a:avLst/>
              </a:prstGeom>
              <a:grpFill/>
              <a:ln>
                <a:solidFill>
                  <a:srgbClr val="787878"/>
                </a:solidFill>
              </a:ln>
              <a:extLst/>
            </p:spPr>
          </p:pic>
          <p:sp>
            <p:nvSpPr>
              <p:cNvPr id="13" name="Rechteck 12"/>
              <p:cNvSpPr/>
              <p:nvPr/>
            </p:nvSpPr>
            <p:spPr>
              <a:xfrm>
                <a:off x="4244425" y="2033821"/>
                <a:ext cx="803425" cy="169277"/>
              </a:xfrm>
              <a:prstGeom prst="rect">
                <a:avLst/>
              </a:prstGeom>
              <a:solidFill>
                <a:schemeClr val="bg1"/>
              </a:solidFill>
              <a:ln>
                <a:noFill/>
              </a:ln>
            </p:spPr>
            <p:txBody>
              <a:bodyPr wrap="none">
                <a:spAutoFit/>
              </a:bodyPr>
              <a:lstStyle/>
              <a:p>
                <a:pPr algn="ctr"/>
                <a:r>
                  <a:rPr lang="de-AT" sz="500" dirty="0">
                    <a:latin typeface="Arial" pitchFamily="34" charset="0"/>
                    <a:cs typeface="Arial" pitchFamily="34" charset="0"/>
                  </a:rPr>
                  <a:t>Scania (2016</a:t>
                </a:r>
                <a:r>
                  <a:rPr lang="de-AT" sz="500" dirty="0" smtClean="0">
                    <a:latin typeface="Arial" pitchFamily="34" charset="0"/>
                    <a:cs typeface="Arial" pitchFamily="34" charset="0"/>
                  </a:rPr>
                  <a:t>) online. </a:t>
                </a:r>
                <a:endParaRPr lang="de-AT" sz="500" dirty="0">
                  <a:latin typeface="Arial" pitchFamily="34" charset="0"/>
                  <a:cs typeface="Arial" pitchFamily="34" charset="0"/>
                </a:endParaRPr>
              </a:p>
            </p:txBody>
          </p:sp>
        </p:grpSp>
        <p:sp>
          <p:nvSpPr>
            <p:cNvPr id="11" name="Rechteck 10"/>
            <p:cNvSpPr/>
            <p:nvPr/>
          </p:nvSpPr>
          <p:spPr>
            <a:xfrm rot="470963">
              <a:off x="203387" y="3209872"/>
              <a:ext cx="1699985" cy="466268"/>
            </a:xfrm>
            <a:prstGeom prst="rect">
              <a:avLst/>
            </a:prstGeom>
            <a:grp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itchFamily="34" charset="0"/>
                  <a:cs typeface="Arial" pitchFamily="34" charset="0"/>
                </a:rPr>
                <a:t>Platooning</a:t>
              </a:r>
              <a:endParaRPr lang="de-AT" sz="1400" b="1" dirty="0">
                <a:solidFill>
                  <a:schemeClr val="tx1"/>
                </a:solidFill>
                <a:latin typeface="Arial" pitchFamily="34" charset="0"/>
                <a:cs typeface="Arial" pitchFamily="34" charset="0"/>
              </a:endParaRPr>
            </a:p>
          </p:txBody>
        </p:sp>
      </p:grpSp>
      <p:grpSp>
        <p:nvGrpSpPr>
          <p:cNvPr id="14" name="Gruppieren 13"/>
          <p:cNvGrpSpPr/>
          <p:nvPr/>
        </p:nvGrpSpPr>
        <p:grpSpPr>
          <a:xfrm>
            <a:off x="6506804" y="3934988"/>
            <a:ext cx="1995755" cy="2143881"/>
            <a:chOff x="203388" y="3970103"/>
            <a:chExt cx="1995755" cy="2143881"/>
          </a:xfrm>
        </p:grpSpPr>
        <p:grpSp>
          <p:nvGrpSpPr>
            <p:cNvPr id="15" name="Gruppieren 14"/>
            <p:cNvGrpSpPr/>
            <p:nvPr/>
          </p:nvGrpSpPr>
          <p:grpSpPr>
            <a:xfrm>
              <a:off x="467544" y="3970103"/>
              <a:ext cx="1731599" cy="1900877"/>
              <a:chOff x="467544" y="3970103"/>
              <a:chExt cx="1731599" cy="1900877"/>
            </a:xfrm>
          </p:grpSpPr>
          <p:pic>
            <p:nvPicPr>
              <p:cNvPr id="17" name="Picture 7" descr="Alternative Kraftstof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139380"/>
                <a:ext cx="1731599" cy="173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hteck 17"/>
              <p:cNvSpPr/>
              <p:nvPr/>
            </p:nvSpPr>
            <p:spPr>
              <a:xfrm>
                <a:off x="935141" y="3970103"/>
                <a:ext cx="830677" cy="169277"/>
              </a:xfrm>
              <a:prstGeom prst="rect">
                <a:avLst/>
              </a:prstGeom>
            </p:spPr>
            <p:txBody>
              <a:bodyPr wrap="none">
                <a:spAutoFit/>
              </a:bodyPr>
              <a:lstStyle/>
              <a:p>
                <a:pPr algn="ctr"/>
                <a:r>
                  <a:rPr lang="de-AT" sz="500" dirty="0">
                    <a:latin typeface="Arial" pitchFamily="34" charset="0"/>
                    <a:cs typeface="Arial" pitchFamily="34" charset="0"/>
                  </a:rPr>
                  <a:t>Tecosol (2012</a:t>
                </a:r>
                <a:r>
                  <a:rPr lang="de-AT" sz="500" dirty="0" smtClean="0">
                    <a:latin typeface="Arial" pitchFamily="34" charset="0"/>
                    <a:cs typeface="Arial" pitchFamily="34" charset="0"/>
                  </a:rPr>
                  <a:t>) online. </a:t>
                </a:r>
                <a:endParaRPr lang="de-AT" sz="500" dirty="0">
                  <a:latin typeface="Arial" pitchFamily="34" charset="0"/>
                  <a:cs typeface="Arial" pitchFamily="34" charset="0"/>
                </a:endParaRPr>
              </a:p>
            </p:txBody>
          </p:sp>
        </p:grpSp>
        <p:sp>
          <p:nvSpPr>
            <p:cNvPr id="16" name="Rechteck 15"/>
            <p:cNvSpPr/>
            <p:nvPr/>
          </p:nvSpPr>
          <p:spPr>
            <a:xfrm rot="470963">
              <a:off x="203388" y="5647716"/>
              <a:ext cx="1699985"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itchFamily="34" charset="0"/>
                  <a:cs typeface="Arial" pitchFamily="34" charset="0"/>
                </a:rPr>
                <a:t>Bio-Kraftstoffe</a:t>
              </a:r>
              <a:endParaRPr lang="de-AT" sz="1400" b="1" dirty="0">
                <a:solidFill>
                  <a:schemeClr val="tx1"/>
                </a:solidFill>
                <a:latin typeface="Arial" pitchFamily="34" charset="0"/>
                <a:cs typeface="Arial" pitchFamily="34" charset="0"/>
              </a:endParaRPr>
            </a:p>
          </p:txBody>
        </p:sp>
      </p:grpSp>
      <p:grpSp>
        <p:nvGrpSpPr>
          <p:cNvPr id="19" name="Gruppieren 18"/>
          <p:cNvGrpSpPr/>
          <p:nvPr/>
        </p:nvGrpSpPr>
        <p:grpSpPr>
          <a:xfrm>
            <a:off x="1269111" y="1729288"/>
            <a:ext cx="3054374" cy="1590741"/>
            <a:chOff x="2683949" y="4374552"/>
            <a:chExt cx="3054374" cy="1590741"/>
          </a:xfrm>
        </p:grpSpPr>
        <p:grpSp>
          <p:nvGrpSpPr>
            <p:cNvPr id="20" name="Gruppieren 19"/>
            <p:cNvGrpSpPr/>
            <p:nvPr/>
          </p:nvGrpSpPr>
          <p:grpSpPr>
            <a:xfrm>
              <a:off x="2683949" y="4413015"/>
              <a:ext cx="2815267" cy="1552278"/>
              <a:chOff x="2683949" y="4413015"/>
              <a:chExt cx="2815267" cy="1552278"/>
            </a:xfrm>
          </p:grpSpPr>
          <p:pic>
            <p:nvPicPr>
              <p:cNvPr id="22" name="Picture 13" descr="Telematik Tablet YellowF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3949" y="4582293"/>
                <a:ext cx="2815267" cy="138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3" name="Rechteck 22"/>
              <p:cNvSpPr/>
              <p:nvPr/>
            </p:nvSpPr>
            <p:spPr>
              <a:xfrm>
                <a:off x="2683949" y="4413015"/>
                <a:ext cx="902811" cy="169277"/>
              </a:xfrm>
              <a:prstGeom prst="rect">
                <a:avLst/>
              </a:prstGeom>
            </p:spPr>
            <p:txBody>
              <a:bodyPr wrap="none">
                <a:spAutoFit/>
              </a:bodyPr>
              <a:lstStyle/>
              <a:p>
                <a:pPr algn="ctr"/>
                <a:r>
                  <a:rPr lang="de-AT" sz="500" dirty="0">
                    <a:latin typeface="Arial" pitchFamily="34" charset="0"/>
                    <a:cs typeface="Arial" pitchFamily="34" charset="0"/>
                  </a:rPr>
                  <a:t>YellowFox (2013</a:t>
                </a:r>
                <a:r>
                  <a:rPr lang="de-AT" sz="500" dirty="0" smtClean="0">
                    <a:latin typeface="Arial" pitchFamily="34" charset="0"/>
                    <a:cs typeface="Arial" pitchFamily="34" charset="0"/>
                  </a:rPr>
                  <a:t>) online. </a:t>
                </a:r>
                <a:endParaRPr lang="de-AT" sz="500" dirty="0">
                  <a:latin typeface="Arial" pitchFamily="34" charset="0"/>
                  <a:cs typeface="Arial" pitchFamily="34" charset="0"/>
                </a:endParaRPr>
              </a:p>
            </p:txBody>
          </p:sp>
        </p:grpSp>
        <p:sp>
          <p:nvSpPr>
            <p:cNvPr id="21" name="Rechteck 20"/>
            <p:cNvSpPr/>
            <p:nvPr/>
          </p:nvSpPr>
          <p:spPr>
            <a:xfrm rot="705198">
              <a:off x="4570376" y="4374552"/>
              <a:ext cx="1167947"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itchFamily="34" charset="0"/>
                  <a:cs typeface="Arial" pitchFamily="34" charset="0"/>
                </a:rPr>
                <a:t>Telematik</a:t>
              </a:r>
              <a:endParaRPr lang="de-AT" sz="1400" b="1" dirty="0">
                <a:solidFill>
                  <a:schemeClr val="tx1"/>
                </a:solidFill>
                <a:latin typeface="Arial" pitchFamily="34" charset="0"/>
                <a:cs typeface="Arial" pitchFamily="34" charset="0"/>
              </a:endParaRPr>
            </a:p>
          </p:txBody>
        </p:sp>
      </p:grpSp>
      <p:grpSp>
        <p:nvGrpSpPr>
          <p:cNvPr id="24" name="Gruppieren 23"/>
          <p:cNvGrpSpPr/>
          <p:nvPr/>
        </p:nvGrpSpPr>
        <p:grpSpPr>
          <a:xfrm>
            <a:off x="5350133" y="1584074"/>
            <a:ext cx="2768850" cy="2118711"/>
            <a:chOff x="5668029" y="4077072"/>
            <a:chExt cx="2768850" cy="2118711"/>
          </a:xfrm>
        </p:grpSpPr>
        <p:grpSp>
          <p:nvGrpSpPr>
            <p:cNvPr id="25" name="Gruppieren 24"/>
            <p:cNvGrpSpPr/>
            <p:nvPr/>
          </p:nvGrpSpPr>
          <p:grpSpPr>
            <a:xfrm>
              <a:off x="6196244" y="4077072"/>
              <a:ext cx="2240635" cy="1888221"/>
              <a:chOff x="5796136" y="2634916"/>
              <a:chExt cx="2240635" cy="1888221"/>
            </a:xfrm>
          </p:grpSpPr>
          <p:pic>
            <p:nvPicPr>
              <p:cNvPr id="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8990" r="28628"/>
              <a:stretch/>
            </p:blipFill>
            <p:spPr bwMode="auto">
              <a:xfrm>
                <a:off x="5796136" y="2791537"/>
                <a:ext cx="2240635" cy="173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eck 27"/>
              <p:cNvSpPr/>
              <p:nvPr/>
            </p:nvSpPr>
            <p:spPr>
              <a:xfrm>
                <a:off x="6516343" y="2634916"/>
                <a:ext cx="800219" cy="169277"/>
              </a:xfrm>
              <a:prstGeom prst="rect">
                <a:avLst/>
              </a:prstGeom>
            </p:spPr>
            <p:txBody>
              <a:bodyPr wrap="none">
                <a:spAutoFit/>
              </a:bodyPr>
              <a:lstStyle/>
              <a:p>
                <a:pPr algn="ctr"/>
                <a:r>
                  <a:rPr lang="de-AT" sz="500" dirty="0">
                    <a:latin typeface="Arial" pitchFamily="34" charset="0"/>
                    <a:cs typeface="Arial" pitchFamily="34" charset="0"/>
                  </a:rPr>
                  <a:t>Siemens (2015</a:t>
                </a:r>
                <a:r>
                  <a:rPr lang="de-AT" sz="500" dirty="0" smtClean="0">
                    <a:latin typeface="Arial" pitchFamily="34" charset="0"/>
                    <a:cs typeface="Arial" pitchFamily="34" charset="0"/>
                  </a:rPr>
                  <a:t>) S. 4. </a:t>
                </a:r>
                <a:endParaRPr lang="de-AT" sz="500" dirty="0">
                  <a:latin typeface="Arial" pitchFamily="34" charset="0"/>
                  <a:cs typeface="Arial" pitchFamily="34" charset="0"/>
                </a:endParaRPr>
              </a:p>
            </p:txBody>
          </p:sp>
        </p:grpSp>
        <p:sp>
          <p:nvSpPr>
            <p:cNvPr id="26" name="Rechteck 25"/>
            <p:cNvSpPr/>
            <p:nvPr/>
          </p:nvSpPr>
          <p:spPr>
            <a:xfrm rot="382910">
              <a:off x="5668029" y="5729515"/>
              <a:ext cx="1434218"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itchFamily="34" charset="0"/>
                  <a:cs typeface="Arial" pitchFamily="34" charset="0"/>
                </a:rPr>
                <a:t>Elektroantrieb</a:t>
              </a:r>
              <a:endParaRPr lang="de-AT" sz="1400" b="1"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87105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pPr marL="87313"/>
            <a:r>
              <a:rPr lang="de-AT" b="1" dirty="0" smtClean="0">
                <a:solidFill>
                  <a:schemeClr val="tx1"/>
                </a:solidFill>
                <a:latin typeface="Arial" panose="020B0604020202020204" pitchFamily="34" charset="0"/>
                <a:cs typeface="Arial" panose="020B0604020202020204" pitchFamily="34" charset="0"/>
              </a:rPr>
              <a:t>Charakteristika:</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Autopilot</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unterschiedliche Systeme</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Eingreifmöglichkeiten</a:t>
            </a:r>
            <a:endParaRPr lang="de-AT"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sz="2000" b="0" i="1" dirty="0" smtClean="0"/>
              <a:t>Kurzüberblick</a:t>
            </a:r>
            <a:r>
              <a:rPr lang="de-AT" dirty="0" smtClean="0"/>
              <a:t/>
            </a:r>
            <a:br>
              <a:rPr lang="de-AT" dirty="0" smtClean="0"/>
            </a:br>
            <a:r>
              <a:rPr lang="de-AT" dirty="0" smtClean="0"/>
              <a:t>selbstfahrender LKW </a:t>
            </a:r>
            <a:endParaRPr lang="de-AT" dirty="0"/>
          </a:p>
        </p:txBody>
      </p:sp>
      <p:pic>
        <p:nvPicPr>
          <p:cNvPr id="3076" name="Picture 4" descr="https://images.futurezone.at/15C466_007.jpg/fuzo-slideshow-slide/128.948.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92565"/>
            <a:ext cx="3696195" cy="2459859"/>
          </a:xfrm>
          <a:prstGeom prst="roundRect">
            <a:avLst>
              <a:gd name="adj" fmla="val 8594"/>
            </a:avLst>
          </a:prstGeom>
          <a:solidFill>
            <a:srgbClr val="FFFFFF">
              <a:shade val="85000"/>
            </a:srgbClr>
          </a:solidFill>
          <a:ln>
            <a:noFill/>
          </a:ln>
          <a:effectLst/>
          <a:extLst/>
        </p:spPr>
      </p:pic>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Steigerung </a:t>
            </a:r>
            <a:r>
              <a:rPr lang="de-AT" dirty="0">
                <a:solidFill>
                  <a:schemeClr val="tx1"/>
                </a:solidFill>
                <a:latin typeface="Arial" panose="020B0604020202020204" pitchFamily="34" charset="0"/>
                <a:cs typeface="Arial" panose="020B0604020202020204" pitchFamily="34" charset="0"/>
              </a:rPr>
              <a:t>der </a:t>
            </a:r>
            <a:r>
              <a:rPr lang="de-AT" dirty="0" smtClean="0">
                <a:solidFill>
                  <a:schemeClr val="tx1"/>
                </a:solidFill>
                <a:latin typeface="Arial" panose="020B0604020202020204" pitchFamily="34" charset="0"/>
                <a:cs typeface="Arial" panose="020B0604020202020204" pitchFamily="34" charset="0"/>
              </a:rPr>
              <a:t>Effizienz</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Erhöhung der Sicherheit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Erweiterung des Berufsbildes </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Stärken</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Rechtliche Hürden</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u</a:t>
            </a:r>
            <a:r>
              <a:rPr lang="de-AT" dirty="0" smtClean="0">
                <a:solidFill>
                  <a:schemeClr val="tx1"/>
                </a:solidFill>
                <a:latin typeface="Arial" panose="020B0604020202020204" pitchFamily="34" charset="0"/>
                <a:cs typeface="Arial" panose="020B0604020202020204" pitchFamily="34" charset="0"/>
              </a:rPr>
              <a:t>nterschiedliche nationale Rechtslagen</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Schwächen</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0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Neues Berufsbild LKW </a:t>
            </a:r>
            <a:r>
              <a:rPr lang="de-AT" dirty="0" err="1" smtClean="0"/>
              <a:t>FahrerIn</a:t>
            </a:r>
            <a:r>
              <a:rPr lang="de-AT" dirty="0" smtClean="0"/>
              <a:t>?</a:t>
            </a:r>
            <a:endParaRPr lang="de-AT" dirty="0"/>
          </a:p>
        </p:txBody>
      </p:sp>
      <p:grpSp>
        <p:nvGrpSpPr>
          <p:cNvPr id="4" name="Gruppieren 3"/>
          <p:cNvGrpSpPr/>
          <p:nvPr/>
        </p:nvGrpSpPr>
        <p:grpSpPr>
          <a:xfrm>
            <a:off x="255310" y="1772816"/>
            <a:ext cx="2101756" cy="2451967"/>
            <a:chOff x="539551" y="1735753"/>
            <a:chExt cx="2101756" cy="2451967"/>
          </a:xfrm>
        </p:grpSpPr>
        <p:grpSp>
          <p:nvGrpSpPr>
            <p:cNvPr id="5" name="Gruppieren 4"/>
            <p:cNvGrpSpPr/>
            <p:nvPr/>
          </p:nvGrpSpPr>
          <p:grpSpPr>
            <a:xfrm>
              <a:off x="539552" y="1735753"/>
              <a:ext cx="2101755" cy="1900210"/>
              <a:chOff x="1194106" y="1677810"/>
              <a:chExt cx="2101755" cy="1900210"/>
            </a:xfrm>
          </p:grpSpPr>
          <p:pic>
            <p:nvPicPr>
              <p:cNvPr id="7" name="Picture 2" descr="Optisch ist der selbstfahrende LKW nicht von herkömmlichen LKWs zu unterscheiden"/>
              <p:cNvPicPr>
                <a:picLocks noChangeAspect="1" noChangeArrowheads="1"/>
              </p:cNvPicPr>
              <p:nvPr/>
            </p:nvPicPr>
            <p:blipFill rotWithShape="1">
              <a:blip r:embed="rId3">
                <a:extLst>
                  <a:ext uri="{28A0092B-C50C-407E-A947-70E740481C1C}">
                    <a14:useLocalDpi xmlns:a14="http://schemas.microsoft.com/office/drawing/2010/main" val="0"/>
                  </a:ext>
                </a:extLst>
              </a:blip>
              <a:srcRect l="16031" r="15782"/>
              <a:stretch/>
            </p:blipFill>
            <p:spPr bwMode="auto">
              <a:xfrm>
                <a:off x="1194106" y="1844824"/>
                <a:ext cx="2101755" cy="17331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hteck 7"/>
              <p:cNvSpPr/>
              <p:nvPr/>
            </p:nvSpPr>
            <p:spPr>
              <a:xfrm>
                <a:off x="1727053" y="1677810"/>
                <a:ext cx="1035860" cy="169277"/>
              </a:xfrm>
              <a:prstGeom prst="rect">
                <a:avLst/>
              </a:prstGeom>
            </p:spPr>
            <p:txBody>
              <a:bodyPr wrap="none">
                <a:spAutoFit/>
              </a:bodyPr>
              <a:lstStyle/>
              <a:p>
                <a:pPr algn="ctr"/>
                <a:r>
                  <a:rPr lang="de-AT" sz="500" dirty="0">
                    <a:latin typeface="Arial" pitchFamily="34" charset="0"/>
                    <a:cs typeface="Arial" pitchFamily="34" charset="0"/>
                  </a:rPr>
                  <a:t>Daimler Trucks (2015</a:t>
                </a:r>
                <a:r>
                  <a:rPr lang="de-AT" sz="500" dirty="0" smtClean="0">
                    <a:latin typeface="Arial" pitchFamily="34" charset="0"/>
                    <a:cs typeface="Arial" pitchFamily="34" charset="0"/>
                  </a:rPr>
                  <a:t>) online. </a:t>
                </a:r>
                <a:endParaRPr lang="de-AT" sz="500" dirty="0">
                  <a:latin typeface="Arial" pitchFamily="34" charset="0"/>
                  <a:cs typeface="Arial" pitchFamily="34" charset="0"/>
                </a:endParaRPr>
              </a:p>
            </p:txBody>
          </p:sp>
        </p:grpSp>
        <p:sp>
          <p:nvSpPr>
            <p:cNvPr id="6" name="Rechteck 5"/>
            <p:cNvSpPr/>
            <p:nvPr/>
          </p:nvSpPr>
          <p:spPr>
            <a:xfrm>
              <a:off x="539551" y="3721452"/>
              <a:ext cx="2101756"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itchFamily="34" charset="0"/>
                  <a:cs typeface="Arial" pitchFamily="34" charset="0"/>
                </a:rPr>
                <a:t>s</a:t>
              </a:r>
              <a:r>
                <a:rPr lang="de-AT" sz="1400" b="1" dirty="0" smtClean="0">
                  <a:solidFill>
                    <a:schemeClr val="tx1"/>
                  </a:solidFill>
                  <a:latin typeface="Arial" pitchFamily="34" charset="0"/>
                  <a:cs typeface="Arial" pitchFamily="34" charset="0"/>
                </a:rPr>
                <a:t>elbstfahrender LKW</a:t>
              </a:r>
              <a:endParaRPr lang="de-AT" sz="1400" b="1" dirty="0">
                <a:solidFill>
                  <a:schemeClr val="tx1"/>
                </a:solidFill>
                <a:latin typeface="Arial" pitchFamily="34" charset="0"/>
                <a:cs typeface="Arial" pitchFamily="34" charset="0"/>
              </a:endParaRPr>
            </a:p>
          </p:txBody>
        </p:sp>
      </p:grpSp>
      <p:pic>
        <p:nvPicPr>
          <p:cNvPr id="9" name="Grafik 8"/>
          <p:cNvPicPr>
            <a:picLocks noChangeAspect="1"/>
          </p:cNvPicPr>
          <p:nvPr/>
        </p:nvPicPr>
        <p:blipFill>
          <a:blip r:embed="rId4"/>
          <a:stretch>
            <a:fillRect/>
          </a:stretch>
        </p:blipFill>
        <p:spPr>
          <a:xfrm>
            <a:off x="3512578" y="1655691"/>
            <a:ext cx="3435686" cy="2017336"/>
          </a:xfrm>
          <a:prstGeom prst="rect">
            <a:avLst/>
          </a:prstGeom>
        </p:spPr>
      </p:pic>
      <p:pic>
        <p:nvPicPr>
          <p:cNvPr id="10" name="Grafik 9"/>
          <p:cNvPicPr>
            <a:picLocks noChangeAspect="1"/>
          </p:cNvPicPr>
          <p:nvPr/>
        </p:nvPicPr>
        <p:blipFill>
          <a:blip r:embed="rId5"/>
          <a:stretch>
            <a:fillRect/>
          </a:stretch>
        </p:blipFill>
        <p:spPr>
          <a:xfrm>
            <a:off x="5650064" y="3822073"/>
            <a:ext cx="3384376" cy="2251949"/>
          </a:xfrm>
          <a:prstGeom prst="rect">
            <a:avLst/>
          </a:prstGeom>
        </p:spPr>
      </p:pic>
      <p:pic>
        <p:nvPicPr>
          <p:cNvPr id="11" name="Grafik 10"/>
          <p:cNvPicPr>
            <a:picLocks noChangeAspect="1"/>
          </p:cNvPicPr>
          <p:nvPr/>
        </p:nvPicPr>
        <p:blipFill>
          <a:blip r:embed="rId6"/>
          <a:stretch>
            <a:fillRect/>
          </a:stretch>
        </p:blipFill>
        <p:spPr>
          <a:xfrm>
            <a:off x="2573090" y="4149080"/>
            <a:ext cx="2863006" cy="1924942"/>
          </a:xfrm>
          <a:prstGeom prst="rect">
            <a:avLst/>
          </a:prstGeom>
        </p:spPr>
      </p:pic>
    </p:spTree>
    <p:extLst>
      <p:ext uri="{BB962C8B-B14F-4D97-AF65-F5344CB8AC3E}">
        <p14:creationId xmlns:p14="http://schemas.microsoft.com/office/powerpoint/2010/main" val="152844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pPr marL="87313"/>
            <a:r>
              <a:rPr lang="de-AT" b="1" dirty="0" smtClean="0">
                <a:solidFill>
                  <a:schemeClr val="tx1"/>
                </a:solidFill>
                <a:latin typeface="Arial" panose="020B0604020202020204" pitchFamily="34" charset="0"/>
                <a:cs typeface="Arial" panose="020B0604020202020204" pitchFamily="34" charset="0"/>
              </a:rPr>
              <a:t>Charakteristika:</a:t>
            </a:r>
          </a:p>
          <a:p>
            <a:pPr marL="722313" indent="-1825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vernetzte Kolonnen</a:t>
            </a:r>
            <a:endParaRPr lang="de-AT" dirty="0" smtClean="0">
              <a:solidFill>
                <a:schemeClr val="tx1"/>
              </a:solidFill>
              <a:latin typeface="Arial" panose="020B0604020202020204" pitchFamily="34" charset="0"/>
              <a:cs typeface="Arial" panose="020B0604020202020204" pitchFamily="34" charset="0"/>
            </a:endParaRP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innovative Techniken</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rund 10 LKWs pro Konvoi</a:t>
            </a:r>
            <a:endParaRPr lang="de-AT"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sz="2000" b="0" i="1" dirty="0" smtClean="0"/>
              <a:t>Kurzüberblick</a:t>
            </a:r>
            <a:r>
              <a:rPr lang="de-AT" dirty="0" smtClean="0"/>
              <a:t/>
            </a:r>
            <a:br>
              <a:rPr lang="de-AT" dirty="0" smtClean="0"/>
            </a:br>
            <a:r>
              <a:rPr lang="de-AT" dirty="0" err="1"/>
              <a:t>Platooning</a:t>
            </a:r>
            <a:endParaRPr lang="de-AT" dirty="0"/>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besserer Verkehrsfluss</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Steigerung der Effizienz</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Umweltentlastung</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Stärken</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Straße im Mittelpunkt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Rechtliche Hürden</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u</a:t>
            </a:r>
            <a:r>
              <a:rPr lang="de-AT" dirty="0" smtClean="0">
                <a:solidFill>
                  <a:schemeClr val="tx1"/>
                </a:solidFill>
                <a:latin typeface="Arial" panose="020B0604020202020204" pitchFamily="34" charset="0"/>
                <a:cs typeface="Arial" panose="020B0604020202020204" pitchFamily="34" charset="0"/>
              </a:rPr>
              <a:t>nterschiedliche nationale Rechtslagen</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Schwächen</a:t>
            </a:r>
            <a:endParaRPr lang="de-AT" b="1" dirty="0">
              <a:solidFill>
                <a:schemeClr val="bg1"/>
              </a:solidFill>
              <a:latin typeface="Arial" panose="020B0604020202020204" pitchFamily="34" charset="0"/>
              <a:cs typeface="Arial" panose="020B0604020202020204" pitchFamily="34" charset="0"/>
            </a:endParaRPr>
          </a:p>
        </p:txBody>
      </p:sp>
      <p:pic>
        <p:nvPicPr>
          <p:cNvPr id="4098" name="Picture 2" descr="Bildergebnis für platoo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51144"/>
            <a:ext cx="3626248" cy="2415852"/>
          </a:xfrm>
          <a:prstGeom prst="roundRect">
            <a:avLst>
              <a:gd name="adj" fmla="val 6691"/>
            </a:avLst>
          </a:prstGeom>
          <a:solidFill>
            <a:srgbClr val="FFFFFF">
              <a:shade val="85000"/>
            </a:srgbClr>
          </a:solidFill>
          <a:ln>
            <a:noFill/>
          </a:ln>
          <a:effectLst/>
          <a:extLst/>
        </p:spPr>
      </p:pic>
    </p:spTree>
    <p:extLst>
      <p:ext uri="{BB962C8B-B14F-4D97-AF65-F5344CB8AC3E}">
        <p14:creationId xmlns:p14="http://schemas.microsoft.com/office/powerpoint/2010/main" val="70523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„European Truck </a:t>
            </a:r>
            <a:r>
              <a:rPr lang="de-AT" dirty="0" err="1"/>
              <a:t>Platooning</a:t>
            </a:r>
            <a:r>
              <a:rPr lang="de-AT" dirty="0"/>
              <a:t> Challenge“</a:t>
            </a:r>
          </a:p>
        </p:txBody>
      </p:sp>
      <p:pic>
        <p:nvPicPr>
          <p:cNvPr id="4" name="Grafik 3"/>
          <p:cNvPicPr/>
          <p:nvPr/>
        </p:nvPicPr>
        <p:blipFill>
          <a:blip r:embed="rId3" cstate="print">
            <a:extLst>
              <a:ext uri="{28A0092B-C50C-407E-A947-70E740481C1C}">
                <a14:useLocalDpi xmlns:a14="http://schemas.microsoft.com/office/drawing/2010/main" val="0"/>
              </a:ext>
            </a:extLst>
          </a:blip>
          <a:stretch>
            <a:fillRect/>
          </a:stretch>
        </p:blipFill>
        <p:spPr>
          <a:xfrm>
            <a:off x="251520" y="1714445"/>
            <a:ext cx="4680520" cy="1858571"/>
          </a:xfrm>
          <a:prstGeom prst="rect">
            <a:avLst/>
          </a:prstGeom>
        </p:spPr>
      </p:pic>
      <p:pic>
        <p:nvPicPr>
          <p:cNvPr id="5" name="Grafik 4"/>
          <p:cNvPicPr>
            <a:picLocks noChangeAspect="1"/>
          </p:cNvPicPr>
          <p:nvPr/>
        </p:nvPicPr>
        <p:blipFill>
          <a:blip r:embed="rId4"/>
          <a:stretch>
            <a:fillRect/>
          </a:stretch>
        </p:blipFill>
        <p:spPr>
          <a:xfrm>
            <a:off x="5148064" y="1784653"/>
            <a:ext cx="3699461" cy="3920592"/>
          </a:xfrm>
          <a:prstGeom prst="rect">
            <a:avLst/>
          </a:prstGeom>
        </p:spPr>
      </p:pic>
      <p:pic>
        <p:nvPicPr>
          <p:cNvPr id="6" name="Grafik 5"/>
          <p:cNvPicPr>
            <a:picLocks noChangeAspect="1"/>
          </p:cNvPicPr>
          <p:nvPr/>
        </p:nvPicPr>
        <p:blipFill>
          <a:blip r:embed="rId5"/>
          <a:stretch>
            <a:fillRect/>
          </a:stretch>
        </p:blipFill>
        <p:spPr>
          <a:xfrm>
            <a:off x="253576" y="3754805"/>
            <a:ext cx="4678464" cy="2410499"/>
          </a:xfrm>
          <a:prstGeom prst="rect">
            <a:avLst/>
          </a:prstGeom>
        </p:spPr>
      </p:pic>
    </p:spTree>
    <p:extLst>
      <p:ext uri="{BB962C8B-B14F-4D97-AF65-F5344CB8AC3E}">
        <p14:creationId xmlns:p14="http://schemas.microsoft.com/office/powerpoint/2010/main" val="267959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933056"/>
            <a:ext cx="4320480" cy="1368152"/>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endParaRPr lang="de-AT" sz="900" dirty="0" smtClean="0">
              <a:solidFill>
                <a:schemeClr val="tx1"/>
              </a:solidFill>
              <a:latin typeface="Arial" panose="020B0604020202020204" pitchFamily="34" charset="0"/>
              <a:cs typeface="Arial" panose="020B0604020202020204" pitchFamily="34" charset="0"/>
            </a:endParaRPr>
          </a:p>
          <a:p>
            <a:pPr marL="87313" algn="ctr"/>
            <a:r>
              <a:rPr lang="de-AT" b="1" dirty="0" smtClean="0">
                <a:solidFill>
                  <a:schemeClr val="tx1"/>
                </a:solidFill>
                <a:latin typeface="Arial" panose="020B0604020202020204" pitchFamily="34" charset="0"/>
                <a:cs typeface="Arial" panose="020B0604020202020204" pitchFamily="34" charset="0"/>
              </a:rPr>
              <a:t>Kombination aus Hybridantrieb und </a:t>
            </a:r>
            <a:r>
              <a:rPr lang="de-DE" b="1" dirty="0" smtClean="0">
                <a:solidFill>
                  <a:schemeClr val="tx1"/>
                </a:solidFill>
                <a:latin typeface="Arial" panose="020B0604020202020204" pitchFamily="34" charset="0"/>
                <a:cs typeface="Arial" panose="020B0604020202020204" pitchFamily="34" charset="0"/>
              </a:rPr>
              <a:t>Speisung </a:t>
            </a:r>
            <a:r>
              <a:rPr lang="de-DE" b="1" dirty="0">
                <a:solidFill>
                  <a:schemeClr val="tx1"/>
                </a:solidFill>
                <a:latin typeface="Arial" panose="020B0604020202020204" pitchFamily="34" charset="0"/>
                <a:cs typeface="Arial" panose="020B0604020202020204" pitchFamily="34" charset="0"/>
              </a:rPr>
              <a:t>mit elektrischer Energie</a:t>
            </a:r>
            <a:endParaRPr lang="de-AT" b="1" dirty="0" smtClean="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sz="2000" b="0" i="1" dirty="0" smtClean="0"/>
              <a:t>Kurzüberblick</a:t>
            </a:r>
            <a:r>
              <a:rPr lang="de-AT" dirty="0" smtClean="0"/>
              <a:t/>
            </a:r>
            <a:br>
              <a:rPr lang="de-AT" dirty="0" smtClean="0"/>
            </a:br>
            <a:r>
              <a:rPr lang="de-AT" sz="3200" dirty="0" smtClean="0"/>
              <a:t>Elektroantrieb am Beispiel „</a:t>
            </a:r>
            <a:r>
              <a:rPr lang="de-AT" sz="3200" dirty="0" err="1" smtClean="0"/>
              <a:t>eHighway</a:t>
            </a:r>
            <a:r>
              <a:rPr lang="de-AT" sz="3200" dirty="0" smtClean="0"/>
              <a:t>“</a:t>
            </a:r>
            <a:endParaRPr lang="de-AT" sz="3200" dirty="0"/>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Schonung der Umwelt</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w</a:t>
            </a:r>
            <a:r>
              <a:rPr lang="de-AT" dirty="0" smtClean="0">
                <a:solidFill>
                  <a:schemeClr val="tx1"/>
                </a:solidFill>
                <a:latin typeface="Arial" panose="020B0604020202020204" pitchFamily="34" charset="0"/>
                <a:cs typeface="Arial" panose="020B0604020202020204" pitchFamily="34" charset="0"/>
              </a:rPr>
              <a:t>irtschaftlicher Güter-verkehr</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schnelle Umsetzbarkeit</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Stärken</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DE" dirty="0">
                <a:solidFill>
                  <a:schemeClr val="tx1"/>
                </a:solidFill>
                <a:latin typeface="Arial" panose="020B0604020202020204" pitchFamily="34" charset="0"/>
                <a:cs typeface="Arial" panose="020B0604020202020204" pitchFamily="34" charset="0"/>
              </a:rPr>
              <a:t>Investitions- und Implementierungskosten </a:t>
            </a:r>
          </a:p>
          <a:p>
            <a:pPr marL="285750" indent="-195263">
              <a:buFont typeface="Wingdings" panose="05000000000000000000" pitchFamily="2" charset="2"/>
              <a:buChar char="§"/>
            </a:pPr>
            <a:r>
              <a:rPr lang="de-DE" dirty="0">
                <a:solidFill>
                  <a:schemeClr val="tx1"/>
                </a:solidFill>
                <a:latin typeface="Arial" panose="020B0604020202020204" pitchFamily="34" charset="0"/>
                <a:cs typeface="Arial" panose="020B0604020202020204" pitchFamily="34" charset="0"/>
              </a:rPr>
              <a:t>Erdung von </a:t>
            </a:r>
            <a:r>
              <a:rPr lang="de-DE" dirty="0" smtClean="0">
                <a:solidFill>
                  <a:schemeClr val="tx1"/>
                </a:solidFill>
                <a:latin typeface="Arial" panose="020B0604020202020204" pitchFamily="34" charset="0"/>
                <a:cs typeface="Arial" panose="020B0604020202020204" pitchFamily="34" charset="0"/>
              </a:rPr>
              <a:t>Ober-leitungen</a:t>
            </a:r>
            <a:endParaRPr lang="de-DE"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Schwächen</a:t>
            </a:r>
            <a:endParaRPr lang="de-AT" b="1" dirty="0">
              <a:solidFill>
                <a:schemeClr val="bg1"/>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90" r="28628"/>
          <a:stretch/>
        </p:blipFill>
        <p:spPr bwMode="auto">
          <a:xfrm>
            <a:off x="949446" y="1922738"/>
            <a:ext cx="3212660" cy="2482797"/>
          </a:xfrm>
          <a:prstGeom prst="roundRect">
            <a:avLst>
              <a:gd name="adj" fmla="val 6268"/>
            </a:avLst>
          </a:prstGeom>
          <a:solidFill>
            <a:srgbClr val="FFFFFF">
              <a:shade val="85000"/>
            </a:srgbClr>
          </a:solidFill>
          <a:ln>
            <a:noFill/>
          </a:ln>
          <a:effectLst/>
          <a:extLst/>
        </p:spPr>
      </p:pic>
    </p:spTree>
    <p:extLst>
      <p:ext uri="{BB962C8B-B14F-4D97-AF65-F5344CB8AC3E}">
        <p14:creationId xmlns:p14="http://schemas.microsoft.com/office/powerpoint/2010/main" val="225804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0" i="1" dirty="0" smtClean="0"/>
              <a:t>Kurzüberblick</a:t>
            </a:r>
            <a:r>
              <a:rPr lang="de-AT" dirty="0" smtClean="0"/>
              <a:t/>
            </a:r>
            <a:br>
              <a:rPr lang="de-AT" dirty="0" smtClean="0"/>
            </a:br>
            <a:r>
              <a:rPr lang="de-AT" sz="3200" dirty="0"/>
              <a:t>Bio-Kraftstoffe</a:t>
            </a:r>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v</a:t>
            </a:r>
            <a:r>
              <a:rPr lang="de-AT" dirty="0" smtClean="0">
                <a:solidFill>
                  <a:schemeClr val="tx1"/>
                </a:solidFill>
                <a:latin typeface="Arial" panose="020B0604020202020204" pitchFamily="34" charset="0"/>
                <a:cs typeface="Arial" panose="020B0604020202020204" pitchFamily="34" charset="0"/>
              </a:rPr>
              <a:t>ereinzelt sofort einsetzbar bzw. kleinere Umbauten</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geringere Abgase</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Stärken</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DE" dirty="0" smtClean="0">
                <a:solidFill>
                  <a:schemeClr val="tx1"/>
                </a:solidFill>
                <a:latin typeface="Arial" panose="020B0604020202020204" pitchFamily="34" charset="0"/>
                <a:cs typeface="Arial" panose="020B0604020202020204" pitchFamily="34" charset="0"/>
              </a:rPr>
              <a:t>Verwendung von Nahrungsmitteln</a:t>
            </a:r>
          </a:p>
          <a:p>
            <a:pPr marL="285750" indent="-195263">
              <a:buFont typeface="Wingdings" panose="05000000000000000000" pitchFamily="2" charset="2"/>
              <a:buChar char="§"/>
            </a:pPr>
            <a:r>
              <a:rPr lang="de-DE" dirty="0" smtClean="0">
                <a:solidFill>
                  <a:schemeClr val="tx1"/>
                </a:solidFill>
                <a:latin typeface="Arial" panose="020B0604020202020204" pitchFamily="34" charset="0"/>
                <a:cs typeface="Arial" panose="020B0604020202020204" pitchFamily="34" charset="0"/>
              </a:rPr>
              <a:t>starke Flächennutzung für Gewinnung</a:t>
            </a:r>
            <a:endParaRPr lang="de-DE"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Schwächen</a:t>
            </a:r>
            <a:endParaRPr lang="de-AT" b="1" dirty="0">
              <a:solidFill>
                <a:schemeClr val="bg1"/>
              </a:solidFill>
              <a:latin typeface="Arial" panose="020B0604020202020204" pitchFamily="34" charset="0"/>
              <a:cs typeface="Arial" panose="020B0604020202020204" pitchFamily="34" charset="0"/>
            </a:endParaRPr>
          </a:p>
        </p:txBody>
      </p:sp>
      <p:sp>
        <p:nvSpPr>
          <p:cNvPr id="14" name="Abgerundetes Rechteck 13"/>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pPr marL="87313"/>
            <a:r>
              <a:rPr lang="de-AT" b="1" dirty="0" smtClean="0">
                <a:solidFill>
                  <a:schemeClr val="tx1"/>
                </a:solidFill>
                <a:latin typeface="Arial" panose="020B0604020202020204" pitchFamily="34" charset="0"/>
                <a:cs typeface="Arial" panose="020B0604020202020204" pitchFamily="34" charset="0"/>
              </a:rPr>
              <a:t>Unterteilung in 3 Generationen:</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Bioethanol, Biodiesel</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Biomethan, Cellulose-Ethanol</a:t>
            </a:r>
          </a:p>
          <a:p>
            <a:pPr marL="722313" indent="-1825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Algen, Zuchtpflanzen</a:t>
            </a:r>
            <a:endParaRPr lang="de-AT" dirty="0">
              <a:solidFill>
                <a:schemeClr val="tx1"/>
              </a:solidFill>
              <a:latin typeface="Arial" panose="020B0604020202020204" pitchFamily="34" charset="0"/>
              <a:cs typeface="Arial" panose="020B0604020202020204" pitchFamily="34" charset="0"/>
            </a:endParaRPr>
          </a:p>
        </p:txBody>
      </p:sp>
      <p:pic>
        <p:nvPicPr>
          <p:cNvPr id="16" name="Picture 7" descr="Alternative Kraftstoff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0771">
            <a:off x="1342927" y="2080986"/>
            <a:ext cx="2304256" cy="23042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8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b="0" i="1" dirty="0" smtClean="0"/>
              <a:t>Kurzüberblick</a:t>
            </a:r>
            <a:r>
              <a:rPr lang="de-AT" dirty="0" smtClean="0"/>
              <a:t/>
            </a:r>
            <a:br>
              <a:rPr lang="de-AT" dirty="0" smtClean="0"/>
            </a:br>
            <a:r>
              <a:rPr lang="de-AT" sz="3200" dirty="0" smtClean="0"/>
              <a:t>Telematik</a:t>
            </a:r>
            <a:endParaRPr lang="de-AT" sz="3200" dirty="0"/>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Flottenmanagement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Assistenzsystem</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Mautabrechnung</a:t>
            </a:r>
          </a:p>
        </p:txBody>
      </p:sp>
      <p:sp>
        <p:nvSpPr>
          <p:cNvPr id="11" name="Abgerundetes Rechteck 10"/>
          <p:cNvSpPr/>
          <p:nvPr/>
        </p:nvSpPr>
        <p:spPr>
          <a:xfrm>
            <a:off x="5572831" y="1656060"/>
            <a:ext cx="2318817" cy="576064"/>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Einsatzbereiche</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436816"/>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5755324" y="3841684"/>
            <a:ext cx="1905064" cy="576064"/>
          </a:xfrm>
          <a:prstGeom prst="roundRect">
            <a:avLst>
              <a:gd name="adj" fmla="val 10227"/>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rgbClr val="787878"/>
                </a:solidFill>
                <a:latin typeface="Arial" panose="020B0604020202020204" pitchFamily="34" charset="0"/>
                <a:cs typeface="Arial" panose="020B0604020202020204" pitchFamily="34" charset="0"/>
              </a:rPr>
              <a:t>Beispiel</a:t>
            </a:r>
            <a:endParaRPr lang="de-AT" b="1" dirty="0">
              <a:solidFill>
                <a:srgbClr val="787878"/>
              </a:solidFill>
              <a:latin typeface="Arial" panose="020B0604020202020204" pitchFamily="34" charset="0"/>
              <a:cs typeface="Arial" panose="020B0604020202020204" pitchFamily="34" charset="0"/>
            </a:endParaRPr>
          </a:p>
        </p:txBody>
      </p:sp>
      <p:sp>
        <p:nvSpPr>
          <p:cNvPr id="14" name="Abgerundetes Rechteck 13"/>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smtClean="0">
              <a:solidFill>
                <a:schemeClr val="tx1"/>
              </a:solidFill>
              <a:latin typeface="Arial" panose="020B0604020202020204" pitchFamily="34" charset="0"/>
              <a:cs typeface="Arial" panose="020B0604020202020204" pitchFamily="34" charset="0"/>
            </a:endParaRPr>
          </a:p>
          <a:p>
            <a:pPr marL="87313"/>
            <a:r>
              <a:rPr lang="de-AT" b="1" dirty="0" smtClean="0">
                <a:solidFill>
                  <a:schemeClr val="tx1"/>
                </a:solidFill>
                <a:latin typeface="Arial" panose="020B0604020202020204" pitchFamily="34" charset="0"/>
                <a:cs typeface="Arial" panose="020B0604020202020204" pitchFamily="34" charset="0"/>
              </a:rPr>
              <a:t>Begriffsdefinition:</a:t>
            </a:r>
          </a:p>
          <a:p>
            <a:pPr marL="722313" indent="-182563">
              <a:buFont typeface="Wingdings" panose="05000000000000000000" pitchFamily="2" charset="2"/>
              <a:buChar char="§"/>
            </a:pPr>
            <a:r>
              <a:rPr lang="de-DE" dirty="0" smtClean="0">
                <a:solidFill>
                  <a:schemeClr val="tx1"/>
                </a:solidFill>
                <a:latin typeface="Arial" panose="020B0604020202020204" pitchFamily="34" charset="0"/>
                <a:cs typeface="Arial" panose="020B0604020202020204" pitchFamily="34" charset="0"/>
              </a:rPr>
              <a:t>Telekommunikation </a:t>
            </a:r>
            <a:r>
              <a:rPr lang="de-DE" dirty="0">
                <a:solidFill>
                  <a:schemeClr val="tx1"/>
                </a:solidFill>
                <a:latin typeface="Arial" panose="020B0604020202020204" pitchFamily="34" charset="0"/>
                <a:cs typeface="Arial" panose="020B0604020202020204" pitchFamily="34" charset="0"/>
              </a:rPr>
              <a:t>und </a:t>
            </a:r>
            <a:r>
              <a:rPr lang="de-DE" dirty="0" smtClean="0">
                <a:solidFill>
                  <a:schemeClr val="tx1"/>
                </a:solidFill>
                <a:latin typeface="Arial" panose="020B0604020202020204" pitchFamily="34" charset="0"/>
                <a:cs typeface="Arial" panose="020B0604020202020204" pitchFamily="34" charset="0"/>
              </a:rPr>
              <a:t>Informatik</a:t>
            </a:r>
          </a:p>
          <a:p>
            <a:pPr marL="722313" indent="-182563">
              <a:buFont typeface="Wingdings" panose="05000000000000000000" pitchFamily="2" charset="2"/>
              <a:buChar char="§"/>
            </a:pPr>
            <a:r>
              <a:rPr lang="de-DE" dirty="0" smtClean="0">
                <a:solidFill>
                  <a:schemeClr val="tx1"/>
                </a:solidFill>
                <a:latin typeface="Arial" panose="020B0604020202020204" pitchFamily="34" charset="0"/>
                <a:cs typeface="Arial" panose="020B0604020202020204" pitchFamily="34" charset="0"/>
              </a:rPr>
              <a:t>Kommunikation / Informationsaustausch</a:t>
            </a:r>
            <a:endParaRPr lang="de-AT" dirty="0">
              <a:solidFill>
                <a:schemeClr val="tx1"/>
              </a:solidFill>
              <a:latin typeface="Arial" panose="020B0604020202020204" pitchFamily="34" charset="0"/>
              <a:cs typeface="Arial" panose="020B0604020202020204" pitchFamily="34" charset="0"/>
            </a:endParaRPr>
          </a:p>
        </p:txBody>
      </p:sp>
      <p:pic>
        <p:nvPicPr>
          <p:cNvPr id="9" name="Picture 13" descr="Telematik Tablet YellowF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53" y="2232124"/>
            <a:ext cx="4063159" cy="19960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2" name="Picture 2" descr="Bildergebnis für deTAGtive logis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6453">
            <a:off x="5677383" y="4668787"/>
            <a:ext cx="2154322" cy="135012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24441914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2475</Words>
  <Application>Microsoft Office PowerPoint</Application>
  <PresentationFormat>Bildschirmpräsentation (4:3)</PresentationFormat>
  <Paragraphs>209</Paragraphs>
  <Slides>15</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Larissa</vt:lpstr>
      <vt:lpstr>Der Straßenverkehr</vt:lpstr>
      <vt:lpstr>ausgewählte Entwicklungen im Straßengüterverkehr …</vt:lpstr>
      <vt:lpstr>Kurzüberblick selbstfahrender LKW </vt:lpstr>
      <vt:lpstr>Neues Berufsbild LKW FahrerIn?</vt:lpstr>
      <vt:lpstr>Kurzüberblick Platooning</vt:lpstr>
      <vt:lpstr>„European Truck Platooning Challenge“</vt:lpstr>
      <vt:lpstr>Kurzüberblick Elektroantrieb am Beispiel „eHighway“</vt:lpstr>
      <vt:lpstr>Kurzüberblick Bio-Kraftstoffe</vt:lpstr>
      <vt:lpstr>Kurzüberblick Telematik</vt:lpstr>
      <vt:lpstr>Verkehrsbeeinflussungsanlage (VBA) </vt:lpstr>
      <vt:lpstr>Funktionsschema einer VBA</vt:lpstr>
      <vt:lpstr>Stellplatz-Infosystem für Lkw</vt:lpstr>
      <vt:lpstr>Quellen I</vt:lpstr>
      <vt:lpstr>Quellen II</vt:lpstr>
      <vt:lpstr>Zusatzinformation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dc:creator>
  <cp:lastModifiedBy>Eitler</cp:lastModifiedBy>
  <cp:revision>545</cp:revision>
  <dcterms:created xsi:type="dcterms:W3CDTF">2016-05-26T13:35:26Z</dcterms:created>
  <dcterms:modified xsi:type="dcterms:W3CDTF">2017-02-22T08:37:48Z</dcterms:modified>
</cp:coreProperties>
</file>